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147473312" r:id="rId5"/>
    <p:sldId id="2147473323" r:id="rId6"/>
    <p:sldId id="2147473331" r:id="rId7"/>
    <p:sldId id="2147473324" r:id="rId8"/>
    <p:sldId id="2147473333" r:id="rId9"/>
    <p:sldId id="2147473325" r:id="rId10"/>
    <p:sldId id="2147473329" r:id="rId11"/>
    <p:sldId id="2147473328" r:id="rId12"/>
    <p:sldId id="2147473330" r:id="rId13"/>
    <p:sldId id="2147473326" r:id="rId14"/>
    <p:sldId id="2147473327" r:id="rId15"/>
  </p:sldIdLst>
  <p:sldSz cx="12192000" cy="6858000"/>
  <p:notesSz cx="6797675" cy="9926638"/>
  <p:embeddedFontLst>
    <p:embeddedFont>
      <p:font typeface="Volvo Novum" panose="020B0503040502060204" pitchFamily="34" charset="0"/>
      <p:regular r:id="rId18"/>
      <p:bold r:id="rId19"/>
      <p:italic r:id="rId20"/>
      <p:boldItalic r:id="rId21"/>
    </p:embeddedFont>
    <p:embeddedFont>
      <p:font typeface="Volvo Novum SemiLight" panose="020B0403040502060204" pitchFamily="34" charset="0"/>
      <p:regular r:id="rId22"/>
      <p:italic r:id="rId23"/>
    </p:embeddedFont>
  </p:embeddedFontLst>
  <p:custDataLst>
    <p:tags r:id="rId24"/>
  </p:custDataLst>
  <p:defaultTextStyle>
    <a:defPPr>
      <a:defRPr lang="sv-SE"/>
    </a:defPPr>
    <a:lvl1pPr marL="0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FDD"/>
    <a:srgbClr val="DDDDDD"/>
    <a:srgbClr val="EAEAEA"/>
    <a:srgbClr val="FFFFFF"/>
    <a:srgbClr val="BACFD8"/>
    <a:srgbClr val="78B833"/>
    <a:srgbClr val="182871"/>
    <a:srgbClr val="E8E5E3"/>
    <a:srgbClr val="D3CECA"/>
    <a:srgbClr val="BDB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48" cy="49585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en-US" sz="1100">
              <a:latin typeface="+mn-lt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27" y="1"/>
            <a:ext cx="2944869" cy="49585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2E32AD0D-FCE4-4AC3-80E4-391363750BC0}" type="datetimeFigureOut">
              <a:rPr lang="en-US" sz="1100" smtClean="0">
                <a:latin typeface="+mn-lt"/>
                <a:cs typeface="+mn-cs"/>
              </a:rPr>
              <a:t>5/28/2024</a:t>
            </a:fld>
            <a:endParaRPr lang="en-US" sz="1100"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202"/>
            <a:ext cx="2946448" cy="49585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en-US" sz="1100"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27" y="9429202"/>
            <a:ext cx="2944869" cy="49585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04EFD27F-DCDB-4D3B-B6DE-946B7D4F34DB}" type="slidenum">
              <a:rPr lang="en-US" sz="1100" smtClean="0">
                <a:latin typeface="+mn-lt"/>
                <a:cs typeface="+mn-cs"/>
              </a:rPr>
              <a:t>‹#›</a:t>
            </a:fld>
            <a:endParaRPr lang="en-US" sz="11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381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1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100">
                <a:latin typeface="+mn-lt"/>
                <a:cs typeface="+mn-cs"/>
              </a:defRPr>
            </a:lvl1pPr>
          </a:lstStyle>
          <a:p>
            <a:fld id="{B35A79AD-8434-4456-9B6E-2D4F4A74A796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55" tIns="45478" rIns="90955" bIns="45478" rtlCol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1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100">
                <a:latin typeface="+mn-lt"/>
                <a:cs typeface="+mn-cs"/>
              </a:defRPr>
            </a:lvl1pPr>
          </a:lstStyle>
          <a:p>
            <a:fld id="{68186CD8-2B5F-47D2-B024-698315872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307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67618" rtl="0" eaLnBrk="1" latinLnBrk="0" hangingPunct="1">
      <a:spcBef>
        <a:spcPts val="1058"/>
      </a:spcBef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.2 Chapter - Headline with 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380F1236-AB04-4B51-92A3-C5004390C03D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68587" y="3600000"/>
            <a:ext cx="6854825" cy="754236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ctr">
              <a:lnSpc>
                <a:spcPct val="114000"/>
              </a:lnSpc>
              <a:buFont typeface="Volvo Novum" panose="020B0503040502060204" pitchFamily="34" charset="0"/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Insert sub headline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9EA45-A61D-4DBE-8226-13D071120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1669" y="2337420"/>
            <a:ext cx="8188657" cy="1135374"/>
          </a:xfrm>
        </p:spPr>
        <p:txBody>
          <a:bodyPr anchor="b" anchorCtr="0"/>
          <a:lstStyle>
            <a:lvl1pPr algn="ctr">
              <a:lnSpc>
                <a:spcPct val="113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7025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Content -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719761-CF45-4FCC-BDBD-9607751FE9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944000"/>
            <a:ext cx="6562725" cy="407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7DD437-05F9-49E5-800D-62CB4B82E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Insert headline on maximum one 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70C302-6050-4DB1-90EC-C732F2636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1457438"/>
            <a:ext cx="6562725" cy="251205"/>
          </a:xfrm>
        </p:spPr>
        <p:txBody>
          <a:bodyPr tIns="0"/>
          <a:lstStyle>
            <a:lvl1pPr marL="0" indent="0">
              <a:buFontTx/>
              <a:buNone/>
              <a:defRPr sz="1800">
                <a:solidFill>
                  <a:srgbClr val="53565A"/>
                </a:solidFill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/>
              <a:t>Insert sub headline</a:t>
            </a:r>
          </a:p>
        </p:txBody>
      </p:sp>
    </p:spTree>
    <p:extLst>
      <p:ext uri="{BB962C8B-B14F-4D97-AF65-F5344CB8AC3E}">
        <p14:creationId xmlns:p14="http://schemas.microsoft.com/office/powerpoint/2010/main" val="261829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1 Content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04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2 Content –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A70294-B9EF-4EC7-85A6-7DDD1070A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1457438"/>
            <a:ext cx="6562725" cy="251205"/>
          </a:xfrm>
        </p:spPr>
        <p:txBody>
          <a:bodyPr tIns="0"/>
          <a:lstStyle>
            <a:lvl1pPr marL="0" indent="0">
              <a:buFontTx/>
              <a:buNone/>
              <a:defRPr sz="1800">
                <a:solidFill>
                  <a:srgbClr val="53565A"/>
                </a:solidFill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/>
              <a:t>Insert sub headline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73D995C-F428-43C3-B49C-3AD7065F7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Insert headline on maximum one line</a:t>
            </a:r>
          </a:p>
        </p:txBody>
      </p:sp>
    </p:spTree>
    <p:extLst>
      <p:ext uri="{BB962C8B-B14F-4D97-AF65-F5344CB8AC3E}">
        <p14:creationId xmlns:p14="http://schemas.microsoft.com/office/powerpoint/2010/main" val="359309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5 Content – Fullscreen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57A958D1-B83F-4A8E-B08D-F0EAC06946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film</a:t>
            </a:r>
          </a:p>
        </p:txBody>
      </p:sp>
    </p:spTree>
    <p:extLst>
      <p:ext uri="{BB962C8B-B14F-4D97-AF65-F5344CB8AC3E}">
        <p14:creationId xmlns:p14="http://schemas.microsoft.com/office/powerpoint/2010/main" val="416048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6 Content – Fullscreen pictur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98408D-CE75-486B-B626-6554EBEBAD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09764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6A25E9-D71E-439A-91EB-DCC71868A18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2FD0C9-4223-42DC-BD2A-89F81CE920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DFD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endParaRPr lang="sv-SE" sz="14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4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.11 Content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9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Kasta 2" hidden="1">
            <a:extLst>
              <a:ext uri="{FF2B5EF4-FFF2-40B4-BE49-F238E27FC236}">
                <a16:creationId xmlns:a16="http://schemas.microsoft.com/office/drawing/2014/main" id="{EC743187-4C08-4214-8C0B-957F708AA15A}"/>
              </a:ext>
            </a:extLst>
          </p:cNvPr>
          <p:cNvGrpSpPr/>
          <p:nvPr userDrawn="1"/>
        </p:nvGrpSpPr>
        <p:grpSpPr>
          <a:xfrm>
            <a:off x="0" y="-525680"/>
            <a:ext cx="12192000" cy="525680"/>
            <a:chOff x="0" y="198413"/>
            <a:chExt cx="7667630" cy="5256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9DED10-E074-45C2-9E33-598B2A19581B}"/>
                </a:ext>
              </a:extLst>
            </p:cNvPr>
            <p:cNvSpPr/>
            <p:nvPr userDrawn="1"/>
          </p:nvSpPr>
          <p:spPr>
            <a:xfrm>
              <a:off x="0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9AA92F-9FEC-433E-8BB5-8582DEB117A9}"/>
                </a:ext>
              </a:extLst>
            </p:cNvPr>
            <p:cNvSpPr/>
            <p:nvPr userDrawn="1"/>
          </p:nvSpPr>
          <p:spPr>
            <a:xfrm>
              <a:off x="766763" y="198413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E176B4-10BA-497E-B5B7-F6AB3D5567CF}"/>
                </a:ext>
              </a:extLst>
            </p:cNvPr>
            <p:cNvSpPr/>
            <p:nvPr userDrawn="1"/>
          </p:nvSpPr>
          <p:spPr>
            <a:xfrm>
              <a:off x="1533526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843747-4A09-4369-A9FB-7C5738CC40DF}"/>
                </a:ext>
              </a:extLst>
            </p:cNvPr>
            <p:cNvSpPr/>
            <p:nvPr userDrawn="1"/>
          </p:nvSpPr>
          <p:spPr>
            <a:xfrm>
              <a:off x="2300289" y="198413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30B706-2496-4D09-A9CE-C803F9AD38E4}"/>
                </a:ext>
              </a:extLst>
            </p:cNvPr>
            <p:cNvSpPr/>
            <p:nvPr userDrawn="1"/>
          </p:nvSpPr>
          <p:spPr>
            <a:xfrm>
              <a:off x="3067052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509E16-DF00-4DE3-AE37-E1584A8A75E7}"/>
                </a:ext>
              </a:extLst>
            </p:cNvPr>
            <p:cNvSpPr/>
            <p:nvPr userDrawn="1"/>
          </p:nvSpPr>
          <p:spPr>
            <a:xfrm>
              <a:off x="3833815" y="198413"/>
              <a:ext cx="766763" cy="387045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62CF34-8676-4A9F-BA23-B9F843825AAD}"/>
                </a:ext>
              </a:extLst>
            </p:cNvPr>
            <p:cNvSpPr/>
            <p:nvPr userDrawn="1"/>
          </p:nvSpPr>
          <p:spPr>
            <a:xfrm>
              <a:off x="4600578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283BA2-95A6-41DF-9492-69505B854966}"/>
                </a:ext>
              </a:extLst>
            </p:cNvPr>
            <p:cNvSpPr/>
            <p:nvPr userDrawn="1"/>
          </p:nvSpPr>
          <p:spPr>
            <a:xfrm>
              <a:off x="5367341" y="198413"/>
              <a:ext cx="766763" cy="387045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675DB5-C8AB-4C85-9276-181599673B09}"/>
                </a:ext>
              </a:extLst>
            </p:cNvPr>
            <p:cNvSpPr/>
            <p:nvPr userDrawn="1"/>
          </p:nvSpPr>
          <p:spPr>
            <a:xfrm>
              <a:off x="6134104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F4E9A38-1E24-4CFB-805E-25EE12CBD577}"/>
                </a:ext>
              </a:extLst>
            </p:cNvPr>
            <p:cNvSpPr/>
            <p:nvPr userDrawn="1"/>
          </p:nvSpPr>
          <p:spPr>
            <a:xfrm>
              <a:off x="6900867" y="198413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</p:grpSp>
      <p:pic>
        <p:nvPicPr>
          <p:cNvPr id="10" name="Kasta" hidden="1">
            <a:extLst>
              <a:ext uri="{FF2B5EF4-FFF2-40B4-BE49-F238E27FC236}">
                <a16:creationId xmlns:a16="http://schemas.microsoft.com/office/drawing/2014/main" id="{2FFE77C0-290F-48D4-ACAD-8B55EE47187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5"/>
            <a:ext cx="12214870" cy="6893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"/>
            <a:ext cx="12192000" cy="685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66763" y="967048"/>
            <a:ext cx="8986837" cy="456400"/>
          </a:xfrm>
          <a:prstGeom prst="rect">
            <a:avLst/>
          </a:prstGeom>
        </p:spPr>
        <p:txBody>
          <a:bodyPr vert="horz" wrap="none" lIns="0" tIns="45720" rIns="91440" bIns="45720" rtlCol="0" anchor="t" anchorCtr="0">
            <a:noAutofit/>
          </a:bodyPr>
          <a:lstStyle/>
          <a:p>
            <a:r>
              <a:rPr lang="en-US" noProof="0"/>
              <a:t>Insert headline on maximum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2C73E-6D6A-4A53-A5A9-76A2681C9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2031475"/>
            <a:ext cx="6548437" cy="398753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242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694" r:id="rId2"/>
    <p:sldLayoutId id="2147483699" r:id="rId3"/>
    <p:sldLayoutId id="2147483737" r:id="rId4"/>
    <p:sldLayoutId id="2147483723" r:id="rId5"/>
    <p:sldLayoutId id="2147483724" r:id="rId6"/>
    <p:sldLayoutId id="2147483738" r:id="rId7"/>
    <p:sldLayoutId id="2147483748" r:id="rId8"/>
    <p:sldLayoutId id="2147483745" r:id="rId9"/>
  </p:sldLayoutIdLst>
  <p:hf hdr="0"/>
  <p:txStyles>
    <p:titleStyle>
      <a:lvl1pPr algn="l" defTabSz="967710" rtl="0" eaLnBrk="1" latinLnBrk="0" hangingPunct="1">
        <a:lnSpc>
          <a:spcPct val="100000"/>
        </a:lnSpc>
        <a:spcBef>
          <a:spcPct val="0"/>
        </a:spcBef>
        <a:buNone/>
        <a:defRPr lang="en-US" sz="2400" b="1" kern="1200" smtClean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52400" indent="-152400" algn="l" defTabSz="967710" rtl="0" eaLnBrk="1" fontAlgn="base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lang="en-US" sz="1400" kern="1200" smtClean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28613" indent="-165100" algn="l" defTabSz="967710" rtl="0" eaLnBrk="1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466725" indent="-127000" algn="l" defTabSz="967710" rtl="0" eaLnBrk="1" fontAlgn="base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598488" indent="-134938" algn="l" defTabSz="967710" rtl="0" eaLnBrk="1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730250" indent="-123825" algn="l" defTabSz="967710" rtl="0" eaLnBrk="1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661201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6pPr>
      <a:lvl7pPr marL="3145056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7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pos="189" userDrawn="1">
          <p15:clr>
            <a:srgbClr val="F26B43"/>
          </p15:clr>
        </p15:guide>
        <p15:guide id="6" pos="7197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eaware.volvogroup.com/en/publications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eaware.volvogroup.com/en/publications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24.svg"/><Relationship Id="rId4" Type="http://schemas.openxmlformats.org/officeDocument/2006/relationships/image" Target="../media/image20.sv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87B18-6740-435D-AF97-F1E0E7A30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8" r="47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AE76FC2-D3F7-4816-ACA0-5CF78AF96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13" y="3009670"/>
            <a:ext cx="3299469" cy="850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820D21-BC8D-4078-7F82-B44AC03560C1}"/>
              </a:ext>
            </a:extLst>
          </p:cNvPr>
          <p:cNvSpPr txBox="1"/>
          <p:nvPr/>
        </p:nvSpPr>
        <p:spPr>
          <a:xfrm>
            <a:off x="0" y="5162909"/>
            <a:ext cx="12192000" cy="4138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rgbClr val="FFFFFF"/>
                </a:solidFill>
                <a:latin typeface="Arial"/>
                <a:cs typeface="Arial"/>
              </a:rPr>
              <a:t>Cyberbrott drabbar alla – vi måste vara redo att försvara oss!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3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-1" y="2943045"/>
            <a:ext cx="12192002" cy="9130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Cyber-hoten är på riktigt,  </a:t>
            </a:r>
            <a:b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men det är också vår makt att skydda vår verksamhet.</a:t>
            </a:r>
          </a:p>
        </p:txBody>
      </p:sp>
    </p:spTree>
    <p:extLst>
      <p:ext uri="{BB962C8B-B14F-4D97-AF65-F5344CB8AC3E}">
        <p14:creationId xmlns:p14="http://schemas.microsoft.com/office/powerpoint/2010/main" val="243216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B81013A-0904-4E3F-886C-B9ECF957D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34" y="3090213"/>
            <a:ext cx="2486669" cy="64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1164565" y="2192941"/>
            <a:ext cx="9862869" cy="1945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Framsteg inom teknik och digitalisering har gjort cyberbrott </a:t>
            </a:r>
            <a:b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vanligare än någonsin tidigare.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Det skett en betydande ökning av cyberattacker där hackare utnyttjar vår </a:t>
            </a:r>
            <a:b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sårbarhet för att stjäla känslig information och orsaka skada som till exempel </a:t>
            </a:r>
            <a:b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ekonomiska bedrägerier och identitetsstöld.</a:t>
            </a:r>
          </a:p>
        </p:txBody>
      </p:sp>
    </p:spTree>
    <p:extLst>
      <p:ext uri="{BB962C8B-B14F-4D97-AF65-F5344CB8AC3E}">
        <p14:creationId xmlns:p14="http://schemas.microsoft.com/office/powerpoint/2010/main" val="10902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76DC36B9-AED7-482A-9035-B0A7296DD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19F65-9969-431E-A71D-2206FDDB2D90}"/>
              </a:ext>
            </a:extLst>
          </p:cNvPr>
          <p:cNvSpPr/>
          <p:nvPr/>
        </p:nvSpPr>
        <p:spPr>
          <a:xfrm>
            <a:off x="0" y="2316824"/>
            <a:ext cx="12192000" cy="2374900"/>
          </a:xfrm>
          <a:prstGeom prst="rect">
            <a:avLst/>
          </a:prstGeom>
          <a:solidFill>
            <a:schemeClr val="tx1"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endParaRPr lang="sv-SE" sz="1400" err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15965-8E1D-4D13-99D9-FD382BFE844F}"/>
              </a:ext>
            </a:extLst>
          </p:cNvPr>
          <p:cNvSpPr txBox="1"/>
          <p:nvPr/>
        </p:nvSpPr>
        <p:spPr>
          <a:xfrm>
            <a:off x="0" y="2425953"/>
            <a:ext cx="12192000" cy="21200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Lyssna på berättelsen om en cyberattack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3999"/>
              </a:lnSpc>
              <a:spcBef>
                <a:spcPts val="2400"/>
              </a:spcBef>
            </a:pP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“Det var,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helt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klart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den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mest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utmanande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kris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jag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hanterat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min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karriär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>
              <a:lnSpc>
                <a:spcPct val="113999"/>
              </a:lnSpc>
              <a:spcBef>
                <a:spcPts val="2400"/>
              </a:spcBef>
            </a:pPr>
            <a:r>
              <a:rPr lang="sv-SE" sz="18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Klicka här för att gå till webb-sidan för Be Aware där du också hittar videon. </a:t>
            </a:r>
          </a:p>
        </p:txBody>
      </p:sp>
    </p:spTree>
    <p:extLst>
      <p:ext uri="{BB962C8B-B14F-4D97-AF65-F5344CB8AC3E}">
        <p14:creationId xmlns:p14="http://schemas.microsoft.com/office/powerpoint/2010/main" val="236516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1164565" y="2054045"/>
            <a:ext cx="9862869" cy="17229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Nu vet vi hur förödande konsekvenserna av en verklig cyberattack kan vara.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Men vem är ansvarig för att förhindra detta? </a:t>
            </a:r>
            <a:b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Det är vi alla! 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Vi är den bästa försvarslinjen mot cyberbrott, inte teknik och IT.</a:t>
            </a:r>
          </a:p>
        </p:txBody>
      </p:sp>
    </p:spTree>
    <p:extLst>
      <p:ext uri="{BB962C8B-B14F-4D97-AF65-F5344CB8AC3E}">
        <p14:creationId xmlns:p14="http://schemas.microsoft.com/office/powerpoint/2010/main" val="330044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A89B6EF-B48F-4BAD-918B-48A69B9B3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" b="623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19F65-9969-431E-A71D-2206FDDB2D90}"/>
              </a:ext>
            </a:extLst>
          </p:cNvPr>
          <p:cNvSpPr/>
          <p:nvPr/>
        </p:nvSpPr>
        <p:spPr>
          <a:xfrm>
            <a:off x="0" y="2240644"/>
            <a:ext cx="12192000" cy="2374900"/>
          </a:xfrm>
          <a:prstGeom prst="rect">
            <a:avLst/>
          </a:prstGeom>
          <a:solidFill>
            <a:schemeClr val="tx1"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endParaRPr lang="sv-SE" sz="1400" err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15965-8E1D-4D13-99D9-FD382BFE844F}"/>
              </a:ext>
            </a:extLst>
          </p:cNvPr>
          <p:cNvSpPr txBox="1"/>
          <p:nvPr/>
        </p:nvSpPr>
        <p:spPr>
          <a:xfrm>
            <a:off x="0" y="2382178"/>
            <a:ext cx="12192000" cy="21200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Lyssna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hackares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berättelse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3999"/>
              </a:lnSpc>
              <a:spcBef>
                <a:spcPts val="2400"/>
              </a:spcBef>
            </a:pP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“Vem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ansvarig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för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låsa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dörren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till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ditt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 du,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familjen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pPr algn="ctr">
              <a:lnSpc>
                <a:spcPct val="113999"/>
              </a:lnSpc>
              <a:spcBef>
                <a:spcPts val="2400"/>
              </a:spcBef>
            </a:pPr>
            <a:r>
              <a:rPr lang="sv-SE" sz="18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Klicka här för att gå till webb-sidan för Be Aware där du också hittar videon. </a:t>
            </a:r>
            <a:endParaRPr lang="en-US" sz="1800" dirty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61595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1189965" y="2064828"/>
            <a:ext cx="9862869" cy="17229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95% av alla säkerhetsöverträdelser orsakas av mänskliga misstag!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Detta understryker behovet av uppmärksamhet på alla nivåer, inte bara inom IT-avdelningen. Det kräver beredskap och medvetenhet av varje individ. 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Vi vill uppmuntra dig att vidta proaktiva åtgärder.</a:t>
            </a:r>
          </a:p>
        </p:txBody>
      </p:sp>
    </p:spTree>
    <p:extLst>
      <p:ext uri="{BB962C8B-B14F-4D97-AF65-F5344CB8AC3E}">
        <p14:creationId xmlns:p14="http://schemas.microsoft.com/office/powerpoint/2010/main" val="32158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21510E-8D3D-F8EA-FE8A-11225DC587EC}"/>
              </a:ext>
            </a:extLst>
          </p:cNvPr>
          <p:cNvSpPr txBox="1"/>
          <p:nvPr/>
        </p:nvSpPr>
        <p:spPr>
          <a:xfrm>
            <a:off x="859285" y="942776"/>
            <a:ext cx="5319624" cy="5420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3999"/>
              </a:lnSpc>
            </a:pP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Testa dina anställda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9F67896-AE9B-CAAB-24DE-A961FC765F19}"/>
              </a:ext>
            </a:extLst>
          </p:cNvPr>
          <p:cNvSpPr txBox="1"/>
          <p:nvPr/>
        </p:nvSpPr>
        <p:spPr>
          <a:xfrm>
            <a:off x="859285" y="1914068"/>
            <a:ext cx="5319624" cy="11917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1600" dirty="0">
                <a:solidFill>
                  <a:schemeClr val="bg1"/>
                </a:solidFill>
                <a:latin typeface="Arial"/>
                <a:cs typeface="Arial"/>
              </a:rPr>
              <a:t>Testa hur dina anställda reagerar på ett simulerat phishing-e-postmeddelande. Du jämför dina anställdas sannolikhet att reagera på en nätfiskeattack mot andra organisationer.</a:t>
            </a:r>
          </a:p>
        </p:txBody>
      </p:sp>
      <p:pic>
        <p:nvPicPr>
          <p:cNvPr id="2" name="Picture 3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FA336244-00A2-52EA-2832-C5CEE5FF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95" y="3372"/>
            <a:ext cx="5374256" cy="68512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2FE2EE-4061-34C1-954A-399BD7B2209E}"/>
              </a:ext>
            </a:extLst>
          </p:cNvPr>
          <p:cNvSpPr txBox="1"/>
          <p:nvPr/>
        </p:nvSpPr>
        <p:spPr>
          <a:xfrm>
            <a:off x="2486731" y="5729938"/>
            <a:ext cx="2383729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rgbClr val="B8DE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Finansieras av Volvo Group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D61445A-6C8F-4C98-112F-667BE448D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5386" y="3608865"/>
            <a:ext cx="821345" cy="8277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23DC7-119D-B5F7-EFF0-8C6A7B0D4279}"/>
              </a:ext>
            </a:extLst>
          </p:cNvPr>
          <p:cNvSpPr txBox="1"/>
          <p:nvPr/>
        </p:nvSpPr>
        <p:spPr>
          <a:xfrm>
            <a:off x="1575760" y="4489536"/>
            <a:ext cx="1000595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Phishing-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simulering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1133937-B696-E5E0-EAA2-5A4FDB7CE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9657" y="3608865"/>
            <a:ext cx="821344" cy="827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20652F-BE08-D7D0-F6BE-43E1D4E310C6}"/>
              </a:ext>
            </a:extLst>
          </p:cNvPr>
          <p:cNvSpPr txBox="1"/>
          <p:nvPr/>
        </p:nvSpPr>
        <p:spPr>
          <a:xfrm>
            <a:off x="2964914" y="4489536"/>
            <a:ext cx="930062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 av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deltagare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A12AC45-4784-2F2A-2C92-7C5D41142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54049" y="3683296"/>
            <a:ext cx="694491" cy="6999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C4E79-8AEC-30CF-1232-0702C1A8A32A}"/>
              </a:ext>
            </a:extLst>
          </p:cNvPr>
          <p:cNvSpPr txBox="1"/>
          <p:nvPr/>
        </p:nvSpPr>
        <p:spPr>
          <a:xfrm>
            <a:off x="4153248" y="4489536"/>
            <a:ext cx="1258678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Utvärderings-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</a:t>
            </a:r>
          </a:p>
        </p:txBody>
      </p:sp>
    </p:spTree>
    <p:extLst>
      <p:ext uri="{BB962C8B-B14F-4D97-AF65-F5344CB8AC3E}">
        <p14:creationId xmlns:p14="http://schemas.microsoft.com/office/powerpoint/2010/main" val="199820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21510E-8D3D-F8EA-FE8A-11225DC587EC}"/>
              </a:ext>
            </a:extLst>
          </p:cNvPr>
          <p:cNvSpPr txBox="1"/>
          <p:nvPr/>
        </p:nvSpPr>
        <p:spPr>
          <a:xfrm>
            <a:off x="5804506" y="1023428"/>
            <a:ext cx="5642856" cy="5425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Utvärdera din säkerhetsstatus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01DC420D-F949-1AEC-572D-8E1B81DBDFEE}"/>
              </a:ext>
            </a:extLst>
          </p:cNvPr>
          <p:cNvSpPr txBox="1"/>
          <p:nvPr/>
        </p:nvSpPr>
        <p:spPr>
          <a:xfrm>
            <a:off x="5913776" y="2116382"/>
            <a:ext cx="5533586" cy="160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1600" dirty="0">
                <a:solidFill>
                  <a:schemeClr val="bg1"/>
                </a:solidFill>
                <a:latin typeface="Arial"/>
                <a:cs typeface="Arial"/>
              </a:rPr>
              <a:t>Utvärdera din säkerhetsstatus genom att fylla i två </a:t>
            </a:r>
            <a:br>
              <a:rPr lang="sv-SE" sz="16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1600" dirty="0">
                <a:solidFill>
                  <a:schemeClr val="bg1"/>
                </a:solidFill>
                <a:latin typeface="Arial"/>
                <a:cs typeface="Arial"/>
              </a:rPr>
              <a:t>enkäter med enkla JA/NEJ-frågor. 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1600" dirty="0">
                <a:solidFill>
                  <a:schemeClr val="bg1"/>
                </a:solidFill>
                <a:latin typeface="Arial"/>
                <a:cs typeface="Arial"/>
              </a:rPr>
              <a:t>Den första utvärderar organisationens säkerhetsmognad, medan den andra utvärderar din IT-beredskap och granskar säkerhetsmognaden för din IT-miljö.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4" descr="Two people looking at a computer&#10;&#10;Description automatically generated">
            <a:extLst>
              <a:ext uri="{FF2B5EF4-FFF2-40B4-BE49-F238E27FC236}">
                <a16:creationId xmlns:a16="http://schemas.microsoft.com/office/drawing/2014/main" id="{8796D018-2EBD-FCE4-644E-8871BF985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030"/>
            <a:ext cx="5388633" cy="6860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322D8-32B0-AB7B-6690-CF06E41BF181}"/>
              </a:ext>
            </a:extLst>
          </p:cNvPr>
          <p:cNvSpPr txBox="1"/>
          <p:nvPr/>
        </p:nvSpPr>
        <p:spPr>
          <a:xfrm>
            <a:off x="7536152" y="4968001"/>
            <a:ext cx="1050288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Säkerhets-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mognad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00AD-7245-4F4E-25C2-B6E3A0F97318}"/>
              </a:ext>
            </a:extLst>
          </p:cNvPr>
          <p:cNvSpPr txBox="1"/>
          <p:nvPr/>
        </p:nvSpPr>
        <p:spPr>
          <a:xfrm>
            <a:off x="8905267" y="4968001"/>
            <a:ext cx="1019830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beredskap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FE39E-51C6-1DEB-8E63-BF37051A8476}"/>
              </a:ext>
            </a:extLst>
          </p:cNvPr>
          <p:cNvSpPr txBox="1"/>
          <p:nvPr/>
        </p:nvSpPr>
        <p:spPr>
          <a:xfrm>
            <a:off x="7585725" y="6072378"/>
            <a:ext cx="2473498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  <a:spcBef>
                <a:spcPts val="952"/>
              </a:spcBef>
            </a:pPr>
            <a:r>
              <a:rPr lang="en-US" sz="1400" dirty="0" err="1">
                <a:solidFill>
                  <a:srgbClr val="B8DE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Finansieras</a:t>
            </a:r>
            <a:r>
              <a:rPr lang="en-US" sz="1400" dirty="0">
                <a:solidFill>
                  <a:srgbClr val="B8DE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 Volvo Group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E22BF9D-8F22-3A6A-B672-83409EF8F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5156" y="4086943"/>
            <a:ext cx="832279" cy="83878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9904C67-DB22-6BA9-2A74-9431CEA42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68152" y="4086159"/>
            <a:ext cx="751887" cy="75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2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21510E-8D3D-F8EA-FE8A-11225DC587EC}"/>
              </a:ext>
            </a:extLst>
          </p:cNvPr>
          <p:cNvSpPr txBox="1"/>
          <p:nvPr/>
        </p:nvSpPr>
        <p:spPr>
          <a:xfrm>
            <a:off x="6150152" y="819541"/>
            <a:ext cx="4873926" cy="10332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3999"/>
              </a:lnSpc>
            </a:pP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Delta i ett Program för Säkerhetsengagemang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DA74048-3874-DA88-AF34-9180788C3270}"/>
              </a:ext>
            </a:extLst>
          </p:cNvPr>
          <p:cNvSpPr txBox="1"/>
          <p:nvPr/>
        </p:nvSpPr>
        <p:spPr>
          <a:xfrm>
            <a:off x="5591832" y="2032992"/>
            <a:ext cx="5990568" cy="21618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1600" dirty="0">
                <a:solidFill>
                  <a:schemeClr val="bg1"/>
                </a:solidFill>
                <a:latin typeface="Arial"/>
                <a:cs typeface="Arial"/>
              </a:rPr>
              <a:t>Stärk ditt försvar och minska risken för säkerhetsöverträdelser genom att delta i ett program för säkerhetsengagemang. </a:t>
            </a:r>
            <a:br>
              <a:rPr lang="sv-SE" sz="16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1600" dirty="0">
                <a:solidFill>
                  <a:schemeClr val="bg1"/>
                </a:solidFill>
                <a:latin typeface="Arial"/>
                <a:cs typeface="Arial"/>
              </a:rPr>
              <a:t>Dessa program kommer med en kostnad men är en värdefull investering för dig och din organisation. Det finns många leverantörer att välja mellan på marknaden. 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1600" dirty="0">
                <a:solidFill>
                  <a:schemeClr val="bg1"/>
                </a:solidFill>
                <a:latin typeface="Arial"/>
                <a:cs typeface="Arial"/>
              </a:rPr>
              <a:t>Detta är vad du vanligtvis får när du investerar i ett program</a:t>
            </a:r>
            <a:br>
              <a:rPr lang="sv-SE" sz="16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1600" dirty="0">
                <a:solidFill>
                  <a:schemeClr val="bg1"/>
                </a:solidFill>
                <a:latin typeface="Arial"/>
                <a:cs typeface="Arial"/>
              </a:rPr>
              <a:t> för säkerhetsengagemang: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1522CC2-6A45-E7FF-5D2F-4E3356366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3372"/>
            <a:ext cx="5388633" cy="6851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9C814E-FADE-2378-226C-10CA8A872D54}"/>
              </a:ext>
            </a:extLst>
          </p:cNvPr>
          <p:cNvSpPr txBox="1"/>
          <p:nvPr/>
        </p:nvSpPr>
        <p:spPr>
          <a:xfrm>
            <a:off x="7514425" y="6006568"/>
            <a:ext cx="2654894" cy="316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rgbClr val="B8DED8"/>
                </a:solidFill>
                <a:ea typeface="+mn-ea"/>
              </a:rPr>
              <a:t>Finansieras av din organisation</a:t>
            </a:r>
            <a:endParaRPr lang="en-US" sz="1400" dirty="0" err="1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ECBC5A-22F4-08A0-6D89-9D0199536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8277" y="4375629"/>
            <a:ext cx="827159" cy="833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BC76C8-DE51-B7EB-047E-022F8E945703}"/>
              </a:ext>
            </a:extLst>
          </p:cNvPr>
          <p:cNvSpPr txBox="1"/>
          <p:nvPr/>
        </p:nvSpPr>
        <p:spPr>
          <a:xfrm>
            <a:off x="6109618" y="5219054"/>
            <a:ext cx="1109599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Säkerhets-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utbildningar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8839101-C3F5-2E71-ACAE-8CF66E86B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42421" y="4339629"/>
            <a:ext cx="821345" cy="827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302DF2-6568-491C-0DE5-A69630C6C4D1}"/>
              </a:ext>
            </a:extLst>
          </p:cNvPr>
          <p:cNvSpPr txBox="1"/>
          <p:nvPr/>
        </p:nvSpPr>
        <p:spPr>
          <a:xfrm>
            <a:off x="7552793" y="5220300"/>
            <a:ext cx="1000595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Phishing-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simulering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81F0100-41F1-2CB2-A129-590FE7380A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7970" y="4385613"/>
            <a:ext cx="861133" cy="8678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140B74-BF3A-2B55-9914-020EDB5D24D2}"/>
              </a:ext>
            </a:extLst>
          </p:cNvPr>
          <p:cNvSpPr txBox="1"/>
          <p:nvPr/>
        </p:nvSpPr>
        <p:spPr>
          <a:xfrm>
            <a:off x="8992813" y="5219054"/>
            <a:ext cx="811440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Phish-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tjänsten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BB708C1-3DE0-DD7D-1E7D-08E1619E2C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96290" y="4341391"/>
            <a:ext cx="861132" cy="8678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C3968C-B042-B335-3406-CB021644D909}"/>
              </a:ext>
            </a:extLst>
          </p:cNvPr>
          <p:cNvSpPr txBox="1"/>
          <p:nvPr/>
        </p:nvSpPr>
        <p:spPr>
          <a:xfrm>
            <a:off x="10211947" y="5252874"/>
            <a:ext cx="1229824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Uppföljnings-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rapporter</a:t>
            </a:r>
          </a:p>
        </p:txBody>
      </p:sp>
    </p:spTree>
    <p:extLst>
      <p:ext uri="{BB962C8B-B14F-4D97-AF65-F5344CB8AC3E}">
        <p14:creationId xmlns:p14="http://schemas.microsoft.com/office/powerpoint/2010/main" val="19997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SELECTEDLANGUAGE" val="English US"/>
</p:tagLst>
</file>

<file path=ppt/theme/theme1.xml><?xml version="1.0" encoding="utf-8"?>
<a:theme xmlns:a="http://schemas.openxmlformats.org/drawingml/2006/main" name="Volvo Template">
  <a:themeElements>
    <a:clrScheme name="Custom 11">
      <a:dk1>
        <a:srgbClr val="000000"/>
      </a:dk1>
      <a:lt1>
        <a:srgbClr val="FFFFFF"/>
      </a:lt1>
      <a:dk2>
        <a:srgbClr val="53565A"/>
      </a:dk2>
      <a:lt2>
        <a:srgbClr val="E8E5E3"/>
      </a:lt2>
      <a:accent1>
        <a:srgbClr val="202A44"/>
      </a:accent1>
      <a:accent2>
        <a:srgbClr val="A7A8A9"/>
      </a:accent2>
      <a:accent3>
        <a:srgbClr val="8DC9BF"/>
      </a:accent3>
      <a:accent4>
        <a:srgbClr val="678C96"/>
      </a:accent4>
      <a:accent5>
        <a:srgbClr val="A8D46B"/>
      </a:accent5>
      <a:accent6>
        <a:srgbClr val="53565A"/>
      </a:accent6>
      <a:hlink>
        <a:srgbClr val="BFBFBF"/>
      </a:hlink>
      <a:folHlink>
        <a:srgbClr val="BFBFBF"/>
      </a:folHlink>
    </a:clrScheme>
    <a:fontScheme name="Volvo">
      <a:majorFont>
        <a:latin typeface="Volvo Novum Medium"/>
        <a:ea typeface=""/>
        <a:cs typeface=""/>
      </a:majorFont>
      <a:minorFont>
        <a:latin typeface="Volvo Novum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noFill/>
        </a:ln>
      </a:spPr>
      <a:bodyPr rtlCol="0" anchor="ctr"/>
      <a:lstStyle>
        <a:defPPr algn="ctr">
          <a:lnSpc>
            <a:spcPct val="114000"/>
          </a:lnSpc>
          <a:spcBef>
            <a:spcPts val="952"/>
          </a:spcBef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888B8D"/>
          </a:solidFill>
          <a:headEnd type="none" w="med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14000"/>
          </a:lnSpc>
          <a:spcBef>
            <a:spcPts val="952"/>
          </a:spcBef>
          <a:defRPr sz="1400" dirty="0" err="1" smtClean="0"/>
        </a:defPPr>
      </a:lstStyle>
    </a:txDef>
  </a:objectDefaults>
  <a:extraClrSchemeLst/>
  <a:custClrLst>
    <a:custClr name="Volvo Grey One">
      <a:srgbClr val="E1DFDD"/>
    </a:custClr>
    <a:custClr name="Volvo Leaf One">
      <a:srgbClr val="C8E691"/>
    </a:custClr>
    <a:custClr name="Volvo Teal One">
      <a:srgbClr val="B8DED8"/>
    </a:custClr>
    <a:custClr name="Volvo Flow One">
      <a:srgbClr val="396976"/>
    </a:custClr>
    <a:custClr name="Volvo Dark Blue">
      <a:srgbClr val="202A4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olvo Grey Two">
      <a:srgbClr val="A7A8A9"/>
    </a:custClr>
    <a:custClr name="Volvo Leaf Two">
      <a:srgbClr val="A8D46B"/>
    </a:custClr>
    <a:custClr name="Volvo Teal Two">
      <a:srgbClr val="8DC9BF"/>
    </a:custClr>
    <a:custClr name="Volvo Flow Two">
      <a:srgbClr val="678C96"/>
    </a:custClr>
    <a:custClr name="Volvo Black">
      <a:srgbClr val="00000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olvo Grey Three">
      <a:srgbClr val="888B8D"/>
    </a:custClr>
    <a:custClr name="Volvo Leaf Three">
      <a:srgbClr val="8FC54E"/>
    </a:custClr>
    <a:custClr name="Volvo Teal Three">
      <a:srgbClr val="66B3A6"/>
    </a:custClr>
    <a:custClr name="Volvo Flow Three">
      <a:srgbClr val="96B0B6"/>
    </a:custClr>
    <a:custClr name="Volvo White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olvo Grey Four">
      <a:srgbClr val="53565A"/>
    </a:custClr>
    <a:custClr name="Volvo Leaf Four">
      <a:srgbClr val="78B833"/>
    </a:custClr>
    <a:custClr name="Volvo Teal Fours">
      <a:srgbClr val="50A294"/>
    </a:custClr>
    <a:custClr name="Volvo Flow Four">
      <a:srgbClr val="C3D2D6"/>
    </a:custClr>
  </a:custClrLst>
  <a:extLst>
    <a:ext uri="{05A4C25C-085E-4340-85A3-A5531E510DB2}">
      <thm15:themeFamily xmlns:thm15="http://schemas.microsoft.com/office/thememl/2012/main" name="Volvo Group_template_new_20210901.potx" id="{F5602CD0-50A1-4902-9886-89B4FDDA0C2B}" vid="{F0B3A50A-5579-4587-A220-FA12069062F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">
      <a:maj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">
      <a:maj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525" row="0">
    <wetp:webextensionref xmlns:r="http://schemas.openxmlformats.org/officeDocument/2006/relationships" r:id="rId2"/>
  </wetp:taskpane>
  <wetp:taskpane dockstate="right" visibility="0" width="525" row="7">
    <wetp:webextensionref xmlns:r="http://schemas.openxmlformats.org/officeDocument/2006/relationships" r:id="rId3"/>
  </wetp:taskpane>
  <wetp:taskpane dockstate="right" visibility="0" width="525" row="8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30304466-7E58-2F4B-A123-2EB94F3AD1E7}">
  <we:reference id="c7e20c89-4013-4d62-9115-29318e7d1c34" version="3.1.0.43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9B23F616-CC70-F74A-9DB5-448F7CA47BAF}">
  <we:reference id="wa104178141" version="4.0.0.8" store="en-GB" storeType="OMEX"/>
  <we:alternateReferences>
    <we:reference id="WA104178141" version="4.0.0.8" store="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32BD2EA2-93F5-4F77-A74D-BE9390B7782B}">
  <we:reference id="wa104178141" version="4.3.3.0" store="en-US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8C338570-9B17-4C14-AA81-4CD88C2C5998}">
  <we:reference id="f12c312d-282a-4734-8843-05915fdfef0b" version="4.5.5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llaboration Document" ma:contentTypeID="0x0101007A60771C5753A247A9E629B69FD0F51E080010B5611A8A09464C86300D7CCB0F83BD" ma:contentTypeVersion="23" ma:contentTypeDescription="Create a new document." ma:contentTypeScope="" ma:versionID="48c1e266e328a29af6d3261c8a4ce215">
  <xsd:schema xmlns:xsd="http://www.w3.org/2001/XMLSchema" xmlns:xs="http://www.w3.org/2001/XMLSchema" xmlns:p="http://schemas.microsoft.com/office/2006/metadata/properties" xmlns:ns2="d6b57858-8c15-4f4a-9f2b-bcf2c7dcb1bf" xmlns:ns3="40da70fc-0bb1-4469-8848-a601f269dfa0" targetNamespace="http://schemas.microsoft.com/office/2006/metadata/properties" ma:root="true" ma:fieldsID="e812c2da8b8ba85a55de339efb2c215c" ns2:_="" ns3:_="">
    <xsd:import namespace="d6b57858-8c15-4f4a-9f2b-bcf2c7dcb1bf"/>
    <xsd:import namespace="40da70fc-0bb1-4469-8848-a601f269d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ocumen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57858-8c15-4f4a-9f2b-bcf2c7dcb1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7bda035-400f-4ee0-8922-1075bdfe8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ocumentDescription" ma:index="23" nillable="true" ma:displayName="Document Description" ma:description="Document Description" ma:format="Dropdown" ma:internalName="Documen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a70fc-0bb1-4469-8848-a601f269dfa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e09110-cf1a-40dd-a252-c7ec1e5d9a10}" ma:internalName="TaxCatchAll" ma:showField="CatchAllData" ma:web="40da70fc-0bb1-4469-8848-a601f269d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da70fc-0bb1-4469-8848-a601f269dfa0" xsi:nil="true"/>
    <lcf76f155ced4ddcb4097134ff3c332f xmlns="d6b57858-8c15-4f4a-9f2b-bcf2c7dcb1bf">
      <Terms xmlns="http://schemas.microsoft.com/office/infopath/2007/PartnerControls"/>
    </lcf76f155ced4ddcb4097134ff3c332f>
    <DocumentDescription xmlns="d6b57858-8c15-4f4a-9f2b-bcf2c7dcb1bf" xsi:nil="true"/>
  </documentManagement>
</p:properties>
</file>

<file path=customXml/itemProps1.xml><?xml version="1.0" encoding="utf-8"?>
<ds:datastoreItem xmlns:ds="http://schemas.openxmlformats.org/officeDocument/2006/customXml" ds:itemID="{149AA133-E5E6-4A7E-9904-9B6D1EBED4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A4E298-3D55-4FC4-8FC2-4804E0A36CEA}">
  <ds:schemaRefs>
    <ds:schemaRef ds:uri="40da70fc-0bb1-4469-8848-a601f269dfa0"/>
    <ds:schemaRef ds:uri="d6b57858-8c15-4f4a-9f2b-bcf2c7dcb1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3B5C620-1BAD-4B2B-9F3C-EBF261B9CC64}">
  <ds:schemaRefs>
    <ds:schemaRef ds:uri="40da70fc-0bb1-4469-8848-a601f269dfa0"/>
    <ds:schemaRef ds:uri="d6b57858-8c15-4f4a-9f2b-bcf2c7dcb1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413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Volvo Novum SemiLight</vt:lpstr>
      <vt:lpstr>Volvo Novum</vt:lpstr>
      <vt:lpstr>Volvo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Dynevik Camilla (3)</dc:creator>
  <cp:lastModifiedBy>Dynevik Camilla (3)</cp:lastModifiedBy>
  <cp:revision>34</cp:revision>
  <dcterms:created xsi:type="dcterms:W3CDTF">2020-05-29T09:45:27Z</dcterms:created>
  <dcterms:modified xsi:type="dcterms:W3CDTF">2024-05-28T11:45:22Z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0x0101007A60771C5753A247A9E629B69FD0F51E080010B5611A8A09464C86300D7CCB0F83BD</vt:lpwstr>
  </property>
  <property fmtid="{D5CDD505-2E9C-101B-9397-08002B2CF9AE}" pid="3" name="ViolinProcessTags">
    <vt:lpwstr/>
  </property>
  <property fmtid="{D5CDD505-2E9C-101B-9397-08002B2CF9AE}" pid="4" name="ViolinTags">
    <vt:lpwstr/>
  </property>
  <property fmtid="{D5CDD505-2E9C-101B-9397-08002B2CF9AE}" pid="5" name="ViolinOrganizationTags">
    <vt:lpwstr/>
  </property>
  <property fmtid="{D5CDD505-2E9C-101B-9397-08002B2CF9AE}" pid="6" name="ViolinLanguage">
    <vt:lpwstr>1;#English|87e31317-c6c6-4d28-86fe-780f9ae74b3b</vt:lpwstr>
  </property>
  <property fmtid="{D5CDD505-2E9C-101B-9397-08002B2CF9AE}" pid="7" name="IDWLanguage">
    <vt:lpwstr>1;#English|2f0bb86f-0ec4-40cc-8497-e574f143f902</vt:lpwstr>
  </property>
  <property fmtid="{D5CDD505-2E9C-101B-9397-08002B2CF9AE}" pid="8" name="IDWCompanyDocumentType">
    <vt:lpwstr/>
  </property>
  <property fmtid="{D5CDD505-2E9C-101B-9397-08002B2CF9AE}" pid="9" name="IDWProcesses">
    <vt:lpwstr/>
  </property>
  <property fmtid="{D5CDD505-2E9C-101B-9397-08002B2CF9AE}" pid="10" name="IDWBrands">
    <vt:lpwstr/>
  </property>
  <property fmtid="{D5CDD505-2E9C-101B-9397-08002B2CF9AE}" pid="11" name="IDWOrganisations">
    <vt:lpwstr>3;#Volvo Group, AA10000|00000000-0000-0000-f87e-f8b952956269</vt:lpwstr>
  </property>
  <property fmtid="{D5CDD505-2E9C-101B-9397-08002B2CF9AE}" pid="12" name="IDWLocations">
    <vt:lpwstr>2;#Global|0285aa3f-9e8c-47bf-b7b9-06bacc2a94bd</vt:lpwstr>
  </property>
  <property fmtid="{D5CDD505-2E9C-101B-9397-08002B2CF9AE}" pid="13" name="IDWProducts">
    <vt:lpwstr/>
  </property>
  <property fmtid="{D5CDD505-2E9C-101B-9397-08002B2CF9AE}" pid="14" name="IDWTopics">
    <vt:lpwstr>5;#Finance|7cdf8ea7-c767-4e1a-bc75-dc858a9d2aaf;#6;#HR|3ebaa44b-f8b9-4108-a026-81f63cc0e754</vt:lpwstr>
  </property>
  <property fmtid="{D5CDD505-2E9C-101B-9397-08002B2CF9AE}" pid="15" name="IDWFunctionalAreas">
    <vt:lpwstr/>
  </property>
  <property fmtid="{D5CDD505-2E9C-101B-9397-08002B2CF9AE}" pid="16" name="IDWMainOrganisations">
    <vt:lpwstr>4;#Volvo Group|f5893e90-b77c-47c5-9a3c-991dad6103e1</vt:lpwstr>
  </property>
  <property fmtid="{D5CDD505-2E9C-101B-9397-08002B2CF9AE}" pid="17" name="IDWRoles">
    <vt:lpwstr/>
  </property>
  <property fmtid="{D5CDD505-2E9C-101B-9397-08002B2CF9AE}" pid="18" name="MSIP_Label_19540963-e559-4020-8a90-fe8a502c2801_Enabled">
    <vt:lpwstr>true</vt:lpwstr>
  </property>
  <property fmtid="{D5CDD505-2E9C-101B-9397-08002B2CF9AE}" pid="19" name="MSIP_Label_19540963-e559-4020-8a90-fe8a502c2801_SetDate">
    <vt:lpwstr>2021-03-25T13:05:51Z</vt:lpwstr>
  </property>
  <property fmtid="{D5CDD505-2E9C-101B-9397-08002B2CF9AE}" pid="20" name="MSIP_Label_19540963-e559-4020-8a90-fe8a502c2801_Method">
    <vt:lpwstr>Standard</vt:lpwstr>
  </property>
  <property fmtid="{D5CDD505-2E9C-101B-9397-08002B2CF9AE}" pid="21" name="MSIP_Label_19540963-e559-4020-8a90-fe8a502c2801_Name">
    <vt:lpwstr>19540963-e559-4020-8a90-fe8a502c2801</vt:lpwstr>
  </property>
  <property fmtid="{D5CDD505-2E9C-101B-9397-08002B2CF9AE}" pid="22" name="MSIP_Label_19540963-e559-4020-8a90-fe8a502c2801_SiteId">
    <vt:lpwstr>f25493ae-1c98-41d7-8a33-0be75f5fe603</vt:lpwstr>
  </property>
  <property fmtid="{D5CDD505-2E9C-101B-9397-08002B2CF9AE}" pid="23" name="MSIP_Label_19540963-e559-4020-8a90-fe8a502c2801_ActionId">
    <vt:lpwstr>87df6ec0-6b56-4a30-9a14-7e6842919deb</vt:lpwstr>
  </property>
  <property fmtid="{D5CDD505-2E9C-101B-9397-08002B2CF9AE}" pid="24" name="MSIP_Label_19540963-e559-4020-8a90-fe8a502c2801_ContentBits">
    <vt:lpwstr>0</vt:lpwstr>
  </property>
  <property fmtid="{D5CDD505-2E9C-101B-9397-08002B2CF9AE}" pid="25" name="MediaServiceImageTags">
    <vt:lpwstr/>
  </property>
</Properties>
</file>