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3312" r:id="rId5"/>
    <p:sldId id="2147473323" r:id="rId6"/>
    <p:sldId id="2147473331" r:id="rId7"/>
    <p:sldId id="2147473324" r:id="rId8"/>
    <p:sldId id="2147473333" r:id="rId9"/>
    <p:sldId id="2147473325" r:id="rId10"/>
    <p:sldId id="2147473329" r:id="rId11"/>
    <p:sldId id="2147473328" r:id="rId12"/>
    <p:sldId id="2147473330" r:id="rId13"/>
    <p:sldId id="2147473326" r:id="rId14"/>
    <p:sldId id="2147473327" r:id="rId15"/>
  </p:sldIdLst>
  <p:sldSz cx="12192000" cy="6858000"/>
  <p:notesSz cx="6797675" cy="9926638"/>
  <p:embeddedFontLst>
    <p:embeddedFont>
      <p:font typeface="Volvo Novum" panose="020B0503040502060204" pitchFamily="34" charset="0"/>
      <p:regular r:id="rId18"/>
      <p:bold r:id="rId19"/>
      <p:italic r:id="rId20"/>
      <p:boldItalic r:id="rId21"/>
    </p:embeddedFont>
    <p:embeddedFont>
      <p:font typeface="Volvo Novum SemiLight" panose="020B0403040502060204" pitchFamily="34" charset="0"/>
      <p:regular r:id="rId22"/>
      <p:italic r:id="rId23"/>
    </p:embeddedFont>
  </p:embeddedFontLst>
  <p:custDataLst>
    <p:tags r:id="rId24"/>
  </p:custDataLst>
  <p:defaultTextStyle>
    <a:defPPr>
      <a:defRPr lang="sv-SE"/>
    </a:defPPr>
    <a:lvl1pPr marL="0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DD"/>
    <a:srgbClr val="DDDDDD"/>
    <a:srgbClr val="EAEAEA"/>
    <a:srgbClr val="FFFFFF"/>
    <a:srgbClr val="BACFD8"/>
    <a:srgbClr val="78B833"/>
    <a:srgbClr val="182871"/>
    <a:srgbClr val="E8E5E3"/>
    <a:srgbClr val="D3CECA"/>
    <a:srgbClr val="BD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B15EB-C38D-00E7-F9C9-083137397E59}" v="48" dt="2023-03-01T10:36:06.963"/>
    <p1510:client id="{22A56CA4-804D-891E-D0FF-D1F68D1A9329}" v="56" dt="2023-02-20T09:17:10.978"/>
    <p1510:client id="{2E22933F-ECDF-21FC-1D43-36F87091904D}" v="1458" dt="2023-02-20T08:38:52.090"/>
    <p1510:client id="{312E7B82-E674-4DA8-6B51-1ED88F263FD2}" v="8" dt="2023-02-20T09:18:59.238"/>
    <p1510:client id="{455B8A1B-456A-4F2B-AAD9-993C5ABB0D14}" v="1150" dt="2023-02-20T10:35:51.321"/>
    <p1510:client id="{76F896FB-78F0-1B9B-76E5-7E5D13BE687C}" v="2" dt="2023-02-20T10:40:47.003"/>
    <p1510:client id="{A59E8D7A-0042-D80D-8781-2F3D25F69B9D}" v="117" dt="2023-03-01T09:21:35.121"/>
    <p1510:client id="{A7B8D73E-3BA1-5D5F-21BC-9D782986E450}" v="1427" dt="2023-02-20T10:14:38.473"/>
    <p1510:client id="{CA75FBCC-0408-54F5-6E3A-E8C7AC13848D}" v="1" dt="2023-02-20T09:20:05.435"/>
    <p1510:client id="{D2852511-F761-E4EA-AD15-AC5A9B087313}" v="797" dt="2023-02-20T09:08:59.501"/>
    <p1510:client id="{DC0CC198-1D47-E87F-F8B9-C4AA21CD2B88}" v="76" dt="2023-02-20T10:34:55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en-US" sz="1100" smtClean="0">
                <a:latin typeface="+mn-lt"/>
                <a:cs typeface="+mn-cs"/>
              </a:rPr>
              <a:t>4/17/2024</a:t>
            </a:fld>
            <a:endParaRPr lang="en-US" sz="1100"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en-US" sz="1100" smtClean="0">
                <a:latin typeface="+mn-lt"/>
                <a:cs typeface="+mn-cs"/>
              </a:rPr>
              <a:t>‹#›</a:t>
            </a:fld>
            <a:endParaRPr lang="en-US" sz="11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B35A79AD-8434-4456-9B6E-2D4F4A74A796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68186CD8-2B5F-47D2-B024-698315872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67618" rtl="0" eaLnBrk="1" latinLnBrk="0" hangingPunct="1">
      <a:spcBef>
        <a:spcPts val="1058"/>
      </a:spcBef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2 Chapter - Headline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02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6562725" cy="407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61829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A70294-B9EF-4EC7-85A6-7DDD1070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3D995C-F428-43C3-B49C-3AD7065F7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</p:spTree>
    <p:extLst>
      <p:ext uri="{BB962C8B-B14F-4D97-AF65-F5344CB8AC3E}">
        <p14:creationId xmlns:p14="http://schemas.microsoft.com/office/powerpoint/2010/main" val="35930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Content – Fullscreen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A958D1-B83F-4A8E-B08D-F0EAC06946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film</a:t>
            </a:r>
          </a:p>
        </p:txBody>
      </p:sp>
    </p:spTree>
    <p:extLst>
      <p:ext uri="{BB962C8B-B14F-4D97-AF65-F5344CB8AC3E}">
        <p14:creationId xmlns:p14="http://schemas.microsoft.com/office/powerpoint/2010/main" val="41604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Content – Fullscreen 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98408D-CE75-486B-B626-6554EBEBAD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976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FD0C9-4223-42DC-BD2A-89F81CE92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F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asta 2" hidden="1">
            <a:extLst>
              <a:ext uri="{FF2B5EF4-FFF2-40B4-BE49-F238E27FC236}">
                <a16:creationId xmlns:a16="http://schemas.microsoft.com/office/drawing/2014/main" id="{EC743187-4C08-4214-8C0B-957F708AA15A}"/>
              </a:ext>
            </a:extLst>
          </p:cNvPr>
          <p:cNvGrpSpPr/>
          <p:nvPr userDrawn="1"/>
        </p:nvGrpSpPr>
        <p:grpSpPr>
          <a:xfrm>
            <a:off x="0" y="-525680"/>
            <a:ext cx="12192000" cy="525680"/>
            <a:chOff x="0" y="198413"/>
            <a:chExt cx="7667630" cy="52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DED10-E074-45C2-9E33-598B2A19581B}"/>
                </a:ext>
              </a:extLst>
            </p:cNvPr>
            <p:cNvSpPr/>
            <p:nvPr userDrawn="1"/>
          </p:nvSpPr>
          <p:spPr>
            <a:xfrm>
              <a:off x="0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AA92F-9FEC-433E-8BB5-8582DEB117A9}"/>
                </a:ext>
              </a:extLst>
            </p:cNvPr>
            <p:cNvSpPr/>
            <p:nvPr userDrawn="1"/>
          </p:nvSpPr>
          <p:spPr>
            <a:xfrm>
              <a:off x="766763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176B4-10BA-497E-B5B7-F6AB3D5567CF}"/>
                </a:ext>
              </a:extLst>
            </p:cNvPr>
            <p:cNvSpPr/>
            <p:nvPr userDrawn="1"/>
          </p:nvSpPr>
          <p:spPr>
            <a:xfrm>
              <a:off x="1533526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43747-4A09-4369-A9FB-7C5738CC40DF}"/>
                </a:ext>
              </a:extLst>
            </p:cNvPr>
            <p:cNvSpPr/>
            <p:nvPr userDrawn="1"/>
          </p:nvSpPr>
          <p:spPr>
            <a:xfrm>
              <a:off x="2300289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0B706-2496-4D09-A9CE-C803F9AD38E4}"/>
                </a:ext>
              </a:extLst>
            </p:cNvPr>
            <p:cNvSpPr/>
            <p:nvPr userDrawn="1"/>
          </p:nvSpPr>
          <p:spPr>
            <a:xfrm>
              <a:off x="3067052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09E16-DF00-4DE3-AE37-E1584A8A75E7}"/>
                </a:ext>
              </a:extLst>
            </p:cNvPr>
            <p:cNvSpPr/>
            <p:nvPr userDrawn="1"/>
          </p:nvSpPr>
          <p:spPr>
            <a:xfrm>
              <a:off x="3833815" y="198413"/>
              <a:ext cx="766763" cy="3870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62CF34-8676-4A9F-BA23-B9F843825AAD}"/>
                </a:ext>
              </a:extLst>
            </p:cNvPr>
            <p:cNvSpPr/>
            <p:nvPr userDrawn="1"/>
          </p:nvSpPr>
          <p:spPr>
            <a:xfrm>
              <a:off x="4600578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283BA2-95A6-41DF-9492-69505B854966}"/>
                </a:ext>
              </a:extLst>
            </p:cNvPr>
            <p:cNvSpPr/>
            <p:nvPr userDrawn="1"/>
          </p:nvSpPr>
          <p:spPr>
            <a:xfrm>
              <a:off x="5367341" y="198413"/>
              <a:ext cx="766763" cy="3870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75DB5-C8AB-4C85-9276-181599673B09}"/>
                </a:ext>
              </a:extLst>
            </p:cNvPr>
            <p:cNvSpPr/>
            <p:nvPr userDrawn="1"/>
          </p:nvSpPr>
          <p:spPr>
            <a:xfrm>
              <a:off x="6134104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4E9A38-1E24-4CFB-805E-25EE12CBD577}"/>
                </a:ext>
              </a:extLst>
            </p:cNvPr>
            <p:cNvSpPr/>
            <p:nvPr userDrawn="1"/>
          </p:nvSpPr>
          <p:spPr>
            <a:xfrm>
              <a:off x="6900867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Kasta" hidden="1">
            <a:extLst>
              <a:ext uri="{FF2B5EF4-FFF2-40B4-BE49-F238E27FC236}">
                <a16:creationId xmlns:a16="http://schemas.microsoft.com/office/drawing/2014/main" id="{2FFE77C0-290F-48D4-ACAD-8B55EE47187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5"/>
            <a:ext cx="12214870" cy="689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66763" y="967048"/>
            <a:ext cx="8986837" cy="456400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noProof="0"/>
              <a:t>Insert headline on maximum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2C73E-6D6A-4A53-A5A9-76A2681C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31475"/>
            <a:ext cx="6548437" cy="3987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4" r:id="rId2"/>
    <p:sldLayoutId id="2147483699" r:id="rId3"/>
    <p:sldLayoutId id="2147483737" r:id="rId4"/>
    <p:sldLayoutId id="2147483723" r:id="rId5"/>
    <p:sldLayoutId id="2147483724" r:id="rId6"/>
    <p:sldLayoutId id="2147483738" r:id="rId7"/>
    <p:sldLayoutId id="2147483748" r:id="rId8"/>
    <p:sldLayoutId id="2147483745" r:id="rId9"/>
  </p:sldLayoutIdLst>
  <p:hf hdr="0"/>
  <p:txStyles>
    <p:titleStyle>
      <a:lvl1pPr algn="l" defTabSz="967710" rtl="0" eaLnBrk="1" latinLnBrk="0" hangingPunct="1">
        <a:lnSpc>
          <a:spcPct val="100000"/>
        </a:lnSpc>
        <a:spcBef>
          <a:spcPct val="0"/>
        </a:spcBef>
        <a:buNone/>
        <a:defRPr lang="en-US" sz="2400" b="1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2400" indent="-1524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28613" indent="-165100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725" indent="-1270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598488" indent="-134938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30250" indent="-123825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6120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7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7B18-6740-435D-AF97-F1E0E7A3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8" r="4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E76FC2-D3F7-4816-ACA0-5CF78AF96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12" y="1676399"/>
            <a:ext cx="2833176" cy="730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20D21-BC8D-4078-7F82-B44AC03560C1}"/>
              </a:ext>
            </a:extLst>
          </p:cNvPr>
          <p:cNvSpPr txBox="1"/>
          <p:nvPr/>
        </p:nvSpPr>
        <p:spPr>
          <a:xfrm>
            <a:off x="0" y="3127278"/>
            <a:ext cx="12192000" cy="606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3200" dirty="0">
                <a:solidFill>
                  <a:srgbClr val="FFFFFF"/>
                </a:solidFill>
                <a:latin typeface="Arial"/>
                <a:cs typeface="Arial"/>
              </a:rPr>
              <a:t>Protecting our business together!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-1" y="2943045"/>
            <a:ext cx="12192002" cy="913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Cyber threat is real,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but so is our power to protect our business.</a:t>
            </a:r>
          </a:p>
        </p:txBody>
      </p:sp>
    </p:spTree>
    <p:extLst>
      <p:ext uri="{BB962C8B-B14F-4D97-AF65-F5344CB8AC3E}">
        <p14:creationId xmlns:p14="http://schemas.microsoft.com/office/powerpoint/2010/main" val="2432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81013A-0904-4E3F-886C-B9ECF957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4" y="3090213"/>
            <a:ext cx="2486669" cy="6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945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Advancement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technology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digitalization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has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made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cybercrime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2000">
                <a:latin typeface="Arial"/>
              </a:rPr>
            </a:b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more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prevalant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than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ever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before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. 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From data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breaches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to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phishing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scams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there's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been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significant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rise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in cyberattacks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where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hackers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exploit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our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vulnerabilities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to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steal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sensitive information to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carry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out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malicious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activities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like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financial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frauds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identity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theft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6DC36B9-AED7-482A-9035-B0A7296D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31682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425953"/>
            <a:ext cx="12192000" cy="21902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the s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tory of a cyberattack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“It was, by far, the most challenging </a:t>
            </a:r>
            <a:b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that I have handled in my career.”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visit the Be Aware website to 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23651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8512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Now you know how devastating the consequences of a real cyber attack can be.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But who's responsible to prevent this? All of us!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You and I are the best line of defense against cybercrime, not the technology.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4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A89B6EF-B48F-4BAD-918B-48A69B9B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2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24064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382178"/>
            <a:ext cx="12192000" cy="2120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an ethical hacker’s story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responsible for locking the door in your house? 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you, or the whole family?”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visit the Be Aware website to watch the video</a:t>
            </a:r>
            <a:endParaRPr lang="en-US" sz="1800">
              <a:solidFill>
                <a:schemeClr val="accent1">
                  <a:lumMod val="75000"/>
                  <a:lumOff val="25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6159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89965" y="2064828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95% of all security breaches are caused by a human error!</a:t>
            </a:r>
            <a:endParaRPr lang="sv-SE" sz="1900" dirty="0">
              <a:solidFill>
                <a:schemeClr val="bg1"/>
              </a:solidFill>
            </a:endParaRP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This underscores the need for attention across all levels, not just within the </a:t>
            </a:r>
            <a:b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IT department. It demands preparedness and awareness from every individual.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This is where we would like to encourage you to take proactive steps. </a:t>
            </a: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859285" y="903514"/>
            <a:ext cx="5319624" cy="542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Test your 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9F67896-AE9B-CAAB-24DE-A961FC765F19}"/>
              </a:ext>
            </a:extLst>
          </p:cNvPr>
          <p:cNvSpPr txBox="1"/>
          <p:nvPr/>
        </p:nvSpPr>
        <p:spPr>
          <a:xfrm>
            <a:off x="701749" y="2057400"/>
            <a:ext cx="5477160" cy="1191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Test how your employees react on a simulated phishing email. </a:t>
            </a: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This program compares your employees’ likeliness of responding to a phishing attack against other organizations. </a:t>
            </a:r>
          </a:p>
        </p:txBody>
      </p:sp>
      <p:pic>
        <p:nvPicPr>
          <p:cNvPr id="2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A336244-00A2-52EA-2832-C5CEE5FF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3372"/>
            <a:ext cx="5374256" cy="6851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4988D-8FA4-1489-CB33-E19FA10A1B7A}"/>
              </a:ext>
            </a:extLst>
          </p:cNvPr>
          <p:cNvSpPr txBox="1"/>
          <p:nvPr/>
        </p:nvSpPr>
        <p:spPr>
          <a:xfrm>
            <a:off x="2486731" y="5729938"/>
            <a:ext cx="2064732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Volvo Group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D53707B-D150-226F-793B-C4A19F69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5386" y="3608865"/>
            <a:ext cx="821345" cy="82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266E1-8B02-246D-B4E7-31B40736F431}"/>
              </a:ext>
            </a:extLst>
          </p:cNvPr>
          <p:cNvSpPr txBox="1"/>
          <p:nvPr/>
        </p:nvSpPr>
        <p:spPr>
          <a:xfrm>
            <a:off x="1580569" y="4489536"/>
            <a:ext cx="990977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C2D1AC-61FF-2205-853F-05AD659E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9657" y="3608865"/>
            <a:ext cx="821344" cy="827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3F6E2-CDEC-9868-2F33-8BE3FAA56F07}"/>
              </a:ext>
            </a:extLst>
          </p:cNvPr>
          <p:cNvSpPr txBox="1"/>
          <p:nvPr/>
        </p:nvSpPr>
        <p:spPr>
          <a:xfrm>
            <a:off x="2879955" y="4489536"/>
            <a:ext cx="1099981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7BB37DD-D7EB-EB12-D1D1-99A2204EF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4049" y="3683296"/>
            <a:ext cx="694491" cy="699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69553A-FD25-6248-706E-4F3698C120B6}"/>
              </a:ext>
            </a:extLst>
          </p:cNvPr>
          <p:cNvSpPr txBox="1"/>
          <p:nvPr/>
        </p:nvSpPr>
        <p:spPr>
          <a:xfrm>
            <a:off x="4117981" y="4489536"/>
            <a:ext cx="1329210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9982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5702125" y="903514"/>
            <a:ext cx="5847618" cy="542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Evaluate your security posture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1DC420D-F949-1AEC-572D-8E1B81DBDFEE}"/>
              </a:ext>
            </a:extLst>
          </p:cNvPr>
          <p:cNvSpPr txBox="1"/>
          <p:nvPr/>
        </p:nvSpPr>
        <p:spPr>
          <a:xfrm>
            <a:off x="6115988" y="2061954"/>
            <a:ext cx="5282114" cy="16006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your security posture by completing two surveys featuring simple YES/NO questions.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assesses your organization’s security maturity, while the second evaluates your IT readiness, scrutinizing the security maturity of your IT environment. </a:t>
            </a:r>
          </a:p>
        </p:txBody>
      </p:sp>
      <p:pic>
        <p:nvPicPr>
          <p:cNvPr id="4" name="Picture 4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8796D018-2EBD-FCE4-644E-8871BF98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030"/>
            <a:ext cx="5388633" cy="6860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78697-DF18-C6AC-DAC2-326D21445E38}"/>
              </a:ext>
            </a:extLst>
          </p:cNvPr>
          <p:cNvSpPr txBox="1"/>
          <p:nvPr/>
        </p:nvSpPr>
        <p:spPr>
          <a:xfrm>
            <a:off x="7568954" y="4968001"/>
            <a:ext cx="83227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2A5F5-8ECF-8954-84EC-0723A016A6F5}"/>
              </a:ext>
            </a:extLst>
          </p:cNvPr>
          <p:cNvSpPr txBox="1"/>
          <p:nvPr/>
        </p:nvSpPr>
        <p:spPr>
          <a:xfrm>
            <a:off x="8823456" y="4968001"/>
            <a:ext cx="1031052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0B8E1-37AD-291E-DA5C-B47DC0552651}"/>
              </a:ext>
            </a:extLst>
          </p:cNvPr>
          <p:cNvSpPr txBox="1"/>
          <p:nvPr/>
        </p:nvSpPr>
        <p:spPr>
          <a:xfrm>
            <a:off x="7672813" y="6072378"/>
            <a:ext cx="2064732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en-US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Volvo Group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C390C2-FDBE-243B-5A30-86351D7B1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954" y="4086943"/>
            <a:ext cx="832279" cy="8387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8BA464-02AA-9A48-E5DE-F41A90A24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950" y="4086159"/>
            <a:ext cx="751887" cy="7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6159798" y="916677"/>
            <a:ext cx="4873926" cy="103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Participate in a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Security Awareness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DA74048-3874-DA88-AF34-9180788C3270}"/>
              </a:ext>
            </a:extLst>
          </p:cNvPr>
          <p:cNvSpPr txBox="1"/>
          <p:nvPr/>
        </p:nvSpPr>
        <p:spPr>
          <a:xfrm>
            <a:off x="5816010" y="2188032"/>
            <a:ext cx="5943600" cy="1881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algn="ctr">
              <a:lnSpc>
                <a:spcPct val="113999"/>
              </a:lnSpc>
              <a:spcBef>
                <a:spcPts val="952"/>
              </a:spcBef>
              <a:defRPr sz="2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/>
              <a:t>In the Security Awareness Program provided by our partner, </a:t>
            </a:r>
            <a:r>
              <a:rPr lang="en-US" sz="1600" dirty="0" err="1"/>
              <a:t>Fortra</a:t>
            </a:r>
            <a:r>
              <a:rPr lang="en-US" sz="1600" dirty="0"/>
              <a:t>, you will get regular simulated phishing emails, a Report Phish button in Outlook, online trainings, and reports to follow results and progress. </a:t>
            </a:r>
            <a:endParaRPr lang="sv-SE" sz="1600" dirty="0"/>
          </a:p>
          <a:p>
            <a:r>
              <a:rPr lang="en-US" sz="1600" dirty="0"/>
              <a:t> Volvo Group recommends you to participate in this program, but there are other options to choose from on the market. </a:t>
            </a:r>
            <a:endParaRPr lang="sv-SE" sz="16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1522CC2-6A45-E7FF-5D2F-4E335636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372"/>
            <a:ext cx="5388633" cy="6851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6B435-9C59-1AFE-4A61-9B4BB0044E3D}"/>
              </a:ext>
            </a:extLst>
          </p:cNvPr>
          <p:cNvSpPr txBox="1"/>
          <p:nvPr/>
        </p:nvSpPr>
        <p:spPr>
          <a:xfrm>
            <a:off x="8091372" y="6006568"/>
            <a:ext cx="1473480" cy="316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ea typeface="+mn-ea"/>
              </a:rPr>
              <a:t>Charged service</a:t>
            </a:r>
            <a:endParaRPr lang="en-US" sz="140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B9B700-C845-DC7F-FBEA-75005B99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277" y="4375629"/>
            <a:ext cx="827159" cy="833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858B97-9328-A0BC-57D3-13DA3B31BBA6}"/>
              </a:ext>
            </a:extLst>
          </p:cNvPr>
          <p:cNvSpPr txBox="1"/>
          <p:nvPr/>
        </p:nvSpPr>
        <p:spPr>
          <a:xfrm>
            <a:off x="6233851" y="5219054"/>
            <a:ext cx="861133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3DD8FD-63EA-D47B-7E45-A9F3D1ADF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421" y="4339629"/>
            <a:ext cx="821345" cy="827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D03E71-5DD6-CBDF-AD54-68B24ADF5BBA}"/>
              </a:ext>
            </a:extLst>
          </p:cNvPr>
          <p:cNvSpPr txBox="1"/>
          <p:nvPr/>
        </p:nvSpPr>
        <p:spPr>
          <a:xfrm>
            <a:off x="7557604" y="5220300"/>
            <a:ext cx="990977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E15218D-ECFB-071B-FE1C-AD468FAF7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7970" y="4385613"/>
            <a:ext cx="861133" cy="867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3B886B-BBF5-7F58-305D-CC917526917A}"/>
              </a:ext>
            </a:extLst>
          </p:cNvPr>
          <p:cNvSpPr txBox="1"/>
          <p:nvPr/>
        </p:nvSpPr>
        <p:spPr>
          <a:xfrm>
            <a:off x="9022469" y="5219054"/>
            <a:ext cx="75212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189EAB0-5A7F-4A9F-C94F-B023BBB3B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6290" y="4341391"/>
            <a:ext cx="861132" cy="8678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4A88F0-A6EA-C05A-A38D-7CDA1D9DB965}"/>
              </a:ext>
            </a:extLst>
          </p:cNvPr>
          <p:cNvSpPr txBox="1"/>
          <p:nvPr/>
        </p:nvSpPr>
        <p:spPr>
          <a:xfrm>
            <a:off x="10346598" y="5252874"/>
            <a:ext cx="96051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999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ELECTEDLANGUAGE" val="English US"/>
</p:tagLst>
</file>

<file path=ppt/theme/theme1.xml><?xml version="1.0" encoding="utf-8"?>
<a:theme xmlns:a="http://schemas.openxmlformats.org/drawingml/2006/main" name="Volvo Template">
  <a:themeElements>
    <a:clrScheme name="Volvo colors V3">
      <a:dk1>
        <a:srgbClr val="000000"/>
      </a:dk1>
      <a:lt1>
        <a:srgbClr val="FFFFFF"/>
      </a:lt1>
      <a:dk2>
        <a:srgbClr val="53565A"/>
      </a:dk2>
      <a:lt2>
        <a:srgbClr val="E8E5E3"/>
      </a:lt2>
      <a:accent1>
        <a:srgbClr val="202A44"/>
      </a:accent1>
      <a:accent2>
        <a:srgbClr val="A7A8A9"/>
      </a:accent2>
      <a:accent3>
        <a:srgbClr val="8DC9BF"/>
      </a:accent3>
      <a:accent4>
        <a:srgbClr val="678C96"/>
      </a:accent4>
      <a:accent5>
        <a:srgbClr val="A8D46B"/>
      </a:accent5>
      <a:accent6>
        <a:srgbClr val="53565A"/>
      </a:accent6>
      <a:hlink>
        <a:srgbClr val="396976"/>
      </a:hlink>
      <a:folHlink>
        <a:srgbClr val="96B0B6"/>
      </a:folHlink>
    </a:clrScheme>
    <a:fontScheme name="Volvo">
      <a:majorFont>
        <a:latin typeface="Volvo Novum Medium"/>
        <a:ea typeface=""/>
        <a:cs typeface=""/>
      </a:majorFont>
      <a:minorFont>
        <a:latin typeface="Volvo Novum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lnSpc>
            <a:spcPct val="114000"/>
          </a:lnSpc>
          <a:spcBef>
            <a:spcPts val="952"/>
          </a:spcBef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B8D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spcBef>
            <a:spcPts val="952"/>
          </a:spcBef>
          <a:defRPr sz="1400" dirty="0" err="1" smtClean="0"/>
        </a:defPPr>
      </a:lstStyle>
    </a:txDef>
  </a:objectDefaults>
  <a:extraClrSchemeLst/>
  <a:custClrLst>
    <a:custClr name="Volvo Grey One">
      <a:srgbClr val="E1DFDD"/>
    </a:custClr>
    <a:custClr name="Volvo Leaf One">
      <a:srgbClr val="C8E691"/>
    </a:custClr>
    <a:custClr name="Volvo Teal One">
      <a:srgbClr val="B8DED8"/>
    </a:custClr>
    <a:custClr name="Volvo Flow One">
      <a:srgbClr val="396976"/>
    </a:custClr>
    <a:custClr name="Volvo Dark Blue">
      <a:srgbClr val="202A4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wo">
      <a:srgbClr val="A7A8A9"/>
    </a:custClr>
    <a:custClr name="Volvo Leaf Two">
      <a:srgbClr val="A8D46B"/>
    </a:custClr>
    <a:custClr name="Volvo Teal Two">
      <a:srgbClr val="8DC9BF"/>
    </a:custClr>
    <a:custClr name="Volvo Flow Two">
      <a:srgbClr val="678C96"/>
    </a:custClr>
    <a:custClr name="Volvo Black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hree">
      <a:srgbClr val="888B8D"/>
    </a:custClr>
    <a:custClr name="Volvo Leaf Three">
      <a:srgbClr val="8FC54E"/>
    </a:custClr>
    <a:custClr name="Volvo Teal Three">
      <a:srgbClr val="66B3A6"/>
    </a:custClr>
    <a:custClr name="Volvo Flow Three">
      <a:srgbClr val="96B0B6"/>
    </a:custClr>
    <a:custClr name="Volvo White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Four">
      <a:srgbClr val="53565A"/>
    </a:custClr>
    <a:custClr name="Volvo Leaf Four">
      <a:srgbClr val="78B833"/>
    </a:custClr>
    <a:custClr name="Volvo Teal Fours">
      <a:srgbClr val="50A294"/>
    </a:custClr>
    <a:custClr name="Volvo Flow Four">
      <a:srgbClr val="C3D2D6"/>
    </a:custClr>
  </a:custClrLst>
  <a:extLst>
    <a:ext uri="{05A4C25C-085E-4340-85A3-A5531E510DB2}">
      <thm15:themeFamily xmlns:thm15="http://schemas.microsoft.com/office/thememl/2012/main" name="Volvo Group_template_new_20210901.potx" id="{F5602CD0-50A1-4902-9886-89B4FDDA0C2B}" vid="{F0B3A50A-5579-4587-A220-FA12069062F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  <wetp:taskpane dockstate="right" visibility="0" width="525" row="6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0304466-7E58-2F4B-A123-2EB94F3AD1E7}">
  <we:reference id="c7e20c89-4013-4d62-9115-29318e7d1c34" version="3.1.0.43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B23F616-CC70-F74A-9DB5-448F7CA47BAF}">
  <we:reference id="wa104178141" version="4.0.0.8" store="en-GB" storeType="OMEX"/>
  <we:alternateReferences>
    <we:reference id="WA104178141" version="4.0.0.8" store="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2BD2EA2-93F5-4F77-A74D-BE9390B7782B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C338570-9B17-4C14-AA81-4CD88C2C5998}">
  <we:reference id="f12c312d-282a-4734-8843-05915fdfef0b" version="4.5.5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da70fc-0bb1-4469-8848-a601f269dfa0" xsi:nil="true"/>
    <lcf76f155ced4ddcb4097134ff3c332f xmlns="d6b57858-8c15-4f4a-9f2b-bcf2c7dcb1bf">
      <Terms xmlns="http://schemas.microsoft.com/office/infopath/2007/PartnerControls"/>
    </lcf76f155ced4ddcb4097134ff3c332f>
    <DocumentDescription xmlns="d6b57858-8c15-4f4a-9f2b-bcf2c7dcb1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llaboration Document" ma:contentTypeID="0x0101007A60771C5753A247A9E629B69FD0F51E080010B5611A8A09464C86300D7CCB0F83BD" ma:contentTypeVersion="23" ma:contentTypeDescription="Create a new document." ma:contentTypeScope="" ma:versionID="48c1e266e328a29af6d3261c8a4ce215">
  <xsd:schema xmlns:xsd="http://www.w3.org/2001/XMLSchema" xmlns:xs="http://www.w3.org/2001/XMLSchema" xmlns:p="http://schemas.microsoft.com/office/2006/metadata/properties" xmlns:ns2="d6b57858-8c15-4f4a-9f2b-bcf2c7dcb1bf" xmlns:ns3="40da70fc-0bb1-4469-8848-a601f269dfa0" targetNamespace="http://schemas.microsoft.com/office/2006/metadata/properties" ma:root="true" ma:fieldsID="e812c2da8b8ba85a55de339efb2c215c" ns2:_="" ns3:_="">
    <xsd:import namespace="d6b57858-8c15-4f4a-9f2b-bcf2c7dcb1bf"/>
    <xsd:import namespace="40da70fc-0bb1-4469-8848-a601f269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ocumen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57858-8c15-4f4a-9f2b-bcf2c7dc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bda035-400f-4ee0-8922-1075bdfe8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Description" ma:index="23" nillable="true" ma:displayName="Document Description" ma:description="Document Description" ma:format="Dropdow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a70fc-0bb1-4469-8848-a601f269d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e09110-cf1a-40dd-a252-c7ec1e5d9a10}" ma:internalName="TaxCatchAll" ma:showField="CatchAllData" ma:web="40da70fc-0bb1-4469-8848-a601f269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5C620-1BAD-4B2B-9F3C-EBF261B9CC64}">
  <ds:schemaRefs>
    <ds:schemaRef ds:uri="40da70fc-0bb1-4469-8848-a601f269dfa0"/>
    <ds:schemaRef ds:uri="d6b57858-8c15-4f4a-9f2b-bcf2c7dcb1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A4E298-3D55-4FC4-8FC2-4804E0A36CEA}">
  <ds:schemaRefs>
    <ds:schemaRef ds:uri="40da70fc-0bb1-4469-8848-a601f269dfa0"/>
    <ds:schemaRef ds:uri="d6b57858-8c15-4f4a-9f2b-bcf2c7dcb1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425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Volvo Novum SemiLight</vt:lpstr>
      <vt:lpstr>Arial</vt:lpstr>
      <vt:lpstr>Volvo Novum</vt:lpstr>
      <vt:lpstr>Volvo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Dynevik Camilla (3)</dc:creator>
  <cp:lastModifiedBy>Dynevik Camilla (3)</cp:lastModifiedBy>
  <cp:revision>32</cp:revision>
  <dcterms:created xsi:type="dcterms:W3CDTF">2020-05-29T09:45:27Z</dcterms:created>
  <dcterms:modified xsi:type="dcterms:W3CDTF">2024-04-18T10:37:36Z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0x0101007A60771C5753A247A9E629B69FD0F51E080010B5611A8A09464C86300D7CCB0F83BD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  <property fmtid="{D5CDD505-2E9C-101B-9397-08002B2CF9AE}" pid="7" name="IDWLanguage">
    <vt:lpwstr>1;#English|2f0bb86f-0ec4-40cc-8497-e574f143f902</vt:lpwstr>
  </property>
  <property fmtid="{D5CDD505-2E9C-101B-9397-08002B2CF9AE}" pid="8" name="IDWCompanyDocumentType">
    <vt:lpwstr/>
  </property>
  <property fmtid="{D5CDD505-2E9C-101B-9397-08002B2CF9AE}" pid="9" name="IDWProcesses">
    <vt:lpwstr/>
  </property>
  <property fmtid="{D5CDD505-2E9C-101B-9397-08002B2CF9AE}" pid="10" name="IDWBrands">
    <vt:lpwstr/>
  </property>
  <property fmtid="{D5CDD505-2E9C-101B-9397-08002B2CF9AE}" pid="11" name="IDWOrganisations">
    <vt:lpwstr>3;#Volvo Group, AA10000|00000000-0000-0000-f87e-f8b952956269</vt:lpwstr>
  </property>
  <property fmtid="{D5CDD505-2E9C-101B-9397-08002B2CF9AE}" pid="12" name="IDWLocations">
    <vt:lpwstr>2;#Global|0285aa3f-9e8c-47bf-b7b9-06bacc2a94bd</vt:lpwstr>
  </property>
  <property fmtid="{D5CDD505-2E9C-101B-9397-08002B2CF9AE}" pid="13" name="IDWProducts">
    <vt:lpwstr/>
  </property>
  <property fmtid="{D5CDD505-2E9C-101B-9397-08002B2CF9AE}" pid="14" name="IDWTopics">
    <vt:lpwstr>5;#Finance|7cdf8ea7-c767-4e1a-bc75-dc858a9d2aaf;#6;#HR|3ebaa44b-f8b9-4108-a026-81f63cc0e754</vt:lpwstr>
  </property>
  <property fmtid="{D5CDD505-2E9C-101B-9397-08002B2CF9AE}" pid="15" name="IDWFunctionalAreas">
    <vt:lpwstr/>
  </property>
  <property fmtid="{D5CDD505-2E9C-101B-9397-08002B2CF9AE}" pid="16" name="IDWMainOrganisations">
    <vt:lpwstr>4;#Volvo Group|f5893e90-b77c-47c5-9a3c-991dad6103e1</vt:lpwstr>
  </property>
  <property fmtid="{D5CDD505-2E9C-101B-9397-08002B2CF9AE}" pid="17" name="IDWRoles">
    <vt:lpwstr/>
  </property>
  <property fmtid="{D5CDD505-2E9C-101B-9397-08002B2CF9AE}" pid="18" name="MSIP_Label_19540963-e559-4020-8a90-fe8a502c2801_Enabled">
    <vt:lpwstr>true</vt:lpwstr>
  </property>
  <property fmtid="{D5CDD505-2E9C-101B-9397-08002B2CF9AE}" pid="19" name="MSIP_Label_19540963-e559-4020-8a90-fe8a502c2801_SetDate">
    <vt:lpwstr>2021-03-25T13:05:51Z</vt:lpwstr>
  </property>
  <property fmtid="{D5CDD505-2E9C-101B-9397-08002B2CF9AE}" pid="20" name="MSIP_Label_19540963-e559-4020-8a90-fe8a502c2801_Method">
    <vt:lpwstr>Standard</vt:lpwstr>
  </property>
  <property fmtid="{D5CDD505-2E9C-101B-9397-08002B2CF9AE}" pid="21" name="MSIP_Label_19540963-e559-4020-8a90-fe8a502c2801_Name">
    <vt:lpwstr>19540963-e559-4020-8a90-fe8a502c2801</vt:lpwstr>
  </property>
  <property fmtid="{D5CDD505-2E9C-101B-9397-08002B2CF9AE}" pid="22" name="MSIP_Label_19540963-e559-4020-8a90-fe8a502c2801_SiteId">
    <vt:lpwstr>f25493ae-1c98-41d7-8a33-0be75f5fe603</vt:lpwstr>
  </property>
  <property fmtid="{D5CDD505-2E9C-101B-9397-08002B2CF9AE}" pid="23" name="MSIP_Label_19540963-e559-4020-8a90-fe8a502c2801_ActionId">
    <vt:lpwstr>87df6ec0-6b56-4a30-9a14-7e6842919deb</vt:lpwstr>
  </property>
  <property fmtid="{D5CDD505-2E9C-101B-9397-08002B2CF9AE}" pid="24" name="MSIP_Label_19540963-e559-4020-8a90-fe8a502c2801_ContentBits">
    <vt:lpwstr>0</vt:lpwstr>
  </property>
  <property fmtid="{D5CDD505-2E9C-101B-9397-08002B2CF9AE}" pid="25" name="MediaServiceImageTags">
    <vt:lpwstr/>
  </property>
</Properties>
</file>