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147473312" r:id="rId5"/>
    <p:sldId id="2147473323" r:id="rId6"/>
    <p:sldId id="2147473331" r:id="rId7"/>
    <p:sldId id="2147473324" r:id="rId8"/>
    <p:sldId id="2147473333" r:id="rId9"/>
    <p:sldId id="2147473325" r:id="rId10"/>
    <p:sldId id="2147473329" r:id="rId11"/>
    <p:sldId id="2147473328" r:id="rId12"/>
    <p:sldId id="2147473330" r:id="rId13"/>
    <p:sldId id="2147473326" r:id="rId14"/>
    <p:sldId id="2147473327" r:id="rId15"/>
  </p:sldIdLst>
  <p:sldSz cx="12192000" cy="6858000"/>
  <p:notesSz cx="6797675" cy="9926638"/>
  <p:embeddedFontLst>
    <p:embeddedFont>
      <p:font typeface="Volvo Novum" panose="020B0503040502060204" pitchFamily="34" charset="0"/>
      <p:regular r:id="rId18"/>
      <p:bold r:id="rId19"/>
      <p:italic r:id="rId20"/>
      <p:boldItalic r:id="rId21"/>
    </p:embeddedFont>
    <p:embeddedFont>
      <p:font typeface="Volvo Novum SemiLight" panose="020B0403040502060204" pitchFamily="34" charset="0"/>
      <p:regular r:id="rId22"/>
      <p:italic r:id="rId23"/>
    </p:embeddedFont>
  </p:embeddedFontLst>
  <p:custDataLst>
    <p:tags r:id="rId24"/>
  </p:custDataLst>
  <p:defaultTextStyle>
    <a:defPPr>
      <a:defRPr lang="sv-SE"/>
    </a:defPPr>
    <a:lvl1pPr marL="0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1pPr>
    <a:lvl2pPr marL="483809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2pPr>
    <a:lvl3pPr marL="967618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3pPr>
    <a:lvl4pPr marL="1451427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4pPr>
    <a:lvl5pPr marL="1935236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5pPr>
    <a:lvl6pPr marL="2419045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6pPr>
    <a:lvl7pPr marL="2902854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7pPr>
    <a:lvl8pPr marL="3386663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8pPr>
    <a:lvl9pPr marL="3870472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DFDD"/>
    <a:srgbClr val="DDDDDD"/>
    <a:srgbClr val="EAEAEA"/>
    <a:srgbClr val="FFFFFF"/>
    <a:srgbClr val="BACFD8"/>
    <a:srgbClr val="78B833"/>
    <a:srgbClr val="182871"/>
    <a:srgbClr val="E8E5E3"/>
    <a:srgbClr val="D3CECA"/>
    <a:srgbClr val="BDB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48" cy="495858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l">
              <a:defRPr sz="1200"/>
            </a:lvl1pPr>
          </a:lstStyle>
          <a:p>
            <a:endParaRPr lang="en-US" sz="1100">
              <a:latin typeface="+mn-lt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27" y="1"/>
            <a:ext cx="2944869" cy="495858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r">
              <a:defRPr sz="1200"/>
            </a:lvl1pPr>
          </a:lstStyle>
          <a:p>
            <a:fld id="{2E32AD0D-FCE4-4AC3-80E4-391363750BC0}" type="datetimeFigureOut">
              <a:rPr lang="en-US" sz="1100" smtClean="0">
                <a:latin typeface="+mn-lt"/>
                <a:cs typeface="+mn-cs"/>
              </a:rPr>
              <a:t>5/28/2024</a:t>
            </a:fld>
            <a:endParaRPr lang="en-US" sz="1100">
              <a:latin typeface="+mn-lt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202"/>
            <a:ext cx="2946448" cy="495858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l">
              <a:defRPr sz="1200"/>
            </a:lvl1pPr>
          </a:lstStyle>
          <a:p>
            <a:endParaRPr lang="en-US" sz="1100">
              <a:latin typeface="+mn-lt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27" y="9429202"/>
            <a:ext cx="2944869" cy="495858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r">
              <a:defRPr sz="1200"/>
            </a:lvl1pPr>
          </a:lstStyle>
          <a:p>
            <a:fld id="{04EFD27F-DCDB-4D3B-B6DE-946B7D4F34DB}" type="slidenum">
              <a:rPr lang="en-US" sz="1100" smtClean="0">
                <a:latin typeface="+mn-lt"/>
                <a:cs typeface="+mn-cs"/>
              </a:rPr>
              <a:t>‹#›</a:t>
            </a:fld>
            <a:endParaRPr lang="en-US" sz="11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381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l">
              <a:defRPr sz="11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r">
              <a:defRPr sz="1100">
                <a:latin typeface="+mn-lt"/>
                <a:cs typeface="+mn-cs"/>
              </a:defRPr>
            </a:lvl1pPr>
          </a:lstStyle>
          <a:p>
            <a:fld id="{B35A79AD-8434-4456-9B6E-2D4F4A74A796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55" tIns="45478" rIns="90955" bIns="45478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955" tIns="45478" rIns="90955" bIns="45478" rtlCol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l">
              <a:defRPr sz="11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r">
              <a:defRPr sz="1100">
                <a:latin typeface="+mn-lt"/>
                <a:cs typeface="+mn-cs"/>
              </a:defRPr>
            </a:lvl1pPr>
          </a:lstStyle>
          <a:p>
            <a:fld id="{68186CD8-2B5F-47D2-B024-698315872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307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67618" rtl="0" eaLnBrk="1" latinLnBrk="0" hangingPunct="1">
      <a:spcBef>
        <a:spcPts val="1058"/>
      </a:spcBef>
      <a:defRPr sz="1270" kern="1200">
        <a:solidFill>
          <a:schemeClr val="tx1"/>
        </a:solidFill>
        <a:latin typeface="+mn-lt"/>
        <a:ea typeface="+mn-ea"/>
        <a:cs typeface="+mn-cs"/>
      </a:defRPr>
    </a:lvl1pPr>
    <a:lvl2pPr marL="483809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2pPr>
    <a:lvl3pPr marL="967618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3pPr>
    <a:lvl4pPr marL="1451427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4pPr>
    <a:lvl5pPr marL="1935236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5pPr>
    <a:lvl6pPr marL="2419045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6pPr>
    <a:lvl7pPr marL="2902854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7pPr>
    <a:lvl8pPr marL="3386663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8pPr>
    <a:lvl9pPr marL="3870472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.2 Chapter - Headline with dark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380F1236-AB04-4B51-92A3-C5004390C03D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668587" y="3600000"/>
            <a:ext cx="6854825" cy="754236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ctr">
              <a:lnSpc>
                <a:spcPct val="114000"/>
              </a:lnSpc>
              <a:buFont typeface="Volvo Novum" panose="020B0503040502060204" pitchFamily="34" charset="0"/>
              <a:buNone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Insert sub headline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89EA45-A61D-4DBE-8226-13D071120F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1669" y="2337420"/>
            <a:ext cx="8188657" cy="1135374"/>
          </a:xfrm>
        </p:spPr>
        <p:txBody>
          <a:bodyPr anchor="b" anchorCtr="0"/>
          <a:lstStyle>
            <a:lvl1pPr algn="ctr">
              <a:lnSpc>
                <a:spcPct val="113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70251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 Content -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719761-CF45-4FCC-BDBD-9607751FE9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944000"/>
            <a:ext cx="6562725" cy="4077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7DD437-05F9-49E5-800D-62CB4B82ED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Insert headline on maximum one line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70C302-6050-4DB1-90EC-C732F2636C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763" y="1457438"/>
            <a:ext cx="6562725" cy="251205"/>
          </a:xfrm>
        </p:spPr>
        <p:txBody>
          <a:bodyPr tIns="0"/>
          <a:lstStyle>
            <a:lvl1pPr marL="0" indent="0">
              <a:buFontTx/>
              <a:buNone/>
              <a:defRPr sz="1800">
                <a:solidFill>
                  <a:srgbClr val="53565A"/>
                </a:solidFill>
              </a:defRPr>
            </a:lvl1pPr>
            <a:lvl2pPr marL="163513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463550" indent="0">
              <a:buFontTx/>
              <a:buNone/>
              <a:defRPr/>
            </a:lvl4pPr>
            <a:lvl5pPr marL="606425" indent="0">
              <a:buFontTx/>
              <a:buNone/>
              <a:defRPr/>
            </a:lvl5pPr>
          </a:lstStyle>
          <a:p>
            <a:pPr lvl="0"/>
            <a:r>
              <a:rPr lang="en-US"/>
              <a:t>Insert sub headline</a:t>
            </a:r>
          </a:p>
        </p:txBody>
      </p:sp>
    </p:spTree>
    <p:extLst>
      <p:ext uri="{BB962C8B-B14F-4D97-AF65-F5344CB8AC3E}">
        <p14:creationId xmlns:p14="http://schemas.microsoft.com/office/powerpoint/2010/main" val="2618298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1 Content –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049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2 Content –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1A70294-B9EF-4EC7-85A6-7DDD1070A7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763" y="1457438"/>
            <a:ext cx="6562725" cy="251205"/>
          </a:xfrm>
        </p:spPr>
        <p:txBody>
          <a:bodyPr tIns="0"/>
          <a:lstStyle>
            <a:lvl1pPr marL="0" indent="0">
              <a:buFontTx/>
              <a:buNone/>
              <a:defRPr sz="1800">
                <a:solidFill>
                  <a:srgbClr val="53565A"/>
                </a:solidFill>
              </a:defRPr>
            </a:lvl1pPr>
            <a:lvl2pPr marL="163513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463550" indent="0">
              <a:buFontTx/>
              <a:buNone/>
              <a:defRPr/>
            </a:lvl4pPr>
            <a:lvl5pPr marL="606425" indent="0">
              <a:buFontTx/>
              <a:buNone/>
              <a:defRPr/>
            </a:lvl5pPr>
          </a:lstStyle>
          <a:p>
            <a:pPr lvl="0"/>
            <a:r>
              <a:rPr lang="en-US"/>
              <a:t>Insert sub headline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73D995C-F428-43C3-B49C-3AD7065F77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Insert headline on maximum one line</a:t>
            </a:r>
          </a:p>
        </p:txBody>
      </p:sp>
    </p:spTree>
    <p:extLst>
      <p:ext uri="{BB962C8B-B14F-4D97-AF65-F5344CB8AC3E}">
        <p14:creationId xmlns:p14="http://schemas.microsoft.com/office/powerpoint/2010/main" val="359309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5 Content – Fullscreen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57A958D1-B83F-4A8E-B08D-F0EAC069463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Insert film</a:t>
            </a:r>
          </a:p>
        </p:txBody>
      </p:sp>
    </p:spTree>
    <p:extLst>
      <p:ext uri="{BB962C8B-B14F-4D97-AF65-F5344CB8AC3E}">
        <p14:creationId xmlns:p14="http://schemas.microsoft.com/office/powerpoint/2010/main" val="416048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6 Content – Fullscreen pictur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998408D-CE75-486B-B626-6554EBEBAD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097642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 End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6A25E9-D71E-439A-91EB-DCC71868A188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44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2FD0C9-4223-42DC-BD2A-89F81CE920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DFD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endParaRPr lang="sv-SE" sz="14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4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.11 Content –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95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Kasta 2" hidden="1">
            <a:extLst>
              <a:ext uri="{FF2B5EF4-FFF2-40B4-BE49-F238E27FC236}">
                <a16:creationId xmlns:a16="http://schemas.microsoft.com/office/drawing/2014/main" id="{EC743187-4C08-4214-8C0B-957F708AA15A}"/>
              </a:ext>
            </a:extLst>
          </p:cNvPr>
          <p:cNvGrpSpPr/>
          <p:nvPr userDrawn="1"/>
        </p:nvGrpSpPr>
        <p:grpSpPr>
          <a:xfrm>
            <a:off x="0" y="-525680"/>
            <a:ext cx="12192000" cy="525680"/>
            <a:chOff x="0" y="198413"/>
            <a:chExt cx="7667630" cy="52568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A9DED10-E074-45C2-9E33-598B2A19581B}"/>
                </a:ext>
              </a:extLst>
            </p:cNvPr>
            <p:cNvSpPr/>
            <p:nvPr userDrawn="1"/>
          </p:nvSpPr>
          <p:spPr>
            <a:xfrm>
              <a:off x="0" y="337048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99AA92F-9FEC-433E-8BB5-8582DEB117A9}"/>
                </a:ext>
              </a:extLst>
            </p:cNvPr>
            <p:cNvSpPr/>
            <p:nvPr userDrawn="1"/>
          </p:nvSpPr>
          <p:spPr>
            <a:xfrm>
              <a:off x="766763" y="198413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8E176B4-10BA-497E-B5B7-F6AB3D5567CF}"/>
                </a:ext>
              </a:extLst>
            </p:cNvPr>
            <p:cNvSpPr/>
            <p:nvPr userDrawn="1"/>
          </p:nvSpPr>
          <p:spPr>
            <a:xfrm>
              <a:off x="1533526" y="337048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C843747-4A09-4369-A9FB-7C5738CC40DF}"/>
                </a:ext>
              </a:extLst>
            </p:cNvPr>
            <p:cNvSpPr/>
            <p:nvPr userDrawn="1"/>
          </p:nvSpPr>
          <p:spPr>
            <a:xfrm>
              <a:off x="2300289" y="198413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30B706-2496-4D09-A9CE-C803F9AD38E4}"/>
                </a:ext>
              </a:extLst>
            </p:cNvPr>
            <p:cNvSpPr/>
            <p:nvPr userDrawn="1"/>
          </p:nvSpPr>
          <p:spPr>
            <a:xfrm>
              <a:off x="3067052" y="337048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509E16-DF00-4DE3-AE37-E1584A8A75E7}"/>
                </a:ext>
              </a:extLst>
            </p:cNvPr>
            <p:cNvSpPr/>
            <p:nvPr userDrawn="1"/>
          </p:nvSpPr>
          <p:spPr>
            <a:xfrm>
              <a:off x="3833815" y="198413"/>
              <a:ext cx="766763" cy="387045"/>
            </a:xfrm>
            <a:prstGeom prst="rect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C62CF34-8676-4A9F-BA23-B9F843825AAD}"/>
                </a:ext>
              </a:extLst>
            </p:cNvPr>
            <p:cNvSpPr/>
            <p:nvPr userDrawn="1"/>
          </p:nvSpPr>
          <p:spPr>
            <a:xfrm>
              <a:off x="4600578" y="337048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6283BA2-95A6-41DF-9492-69505B854966}"/>
                </a:ext>
              </a:extLst>
            </p:cNvPr>
            <p:cNvSpPr/>
            <p:nvPr userDrawn="1"/>
          </p:nvSpPr>
          <p:spPr>
            <a:xfrm>
              <a:off x="5367341" y="198413"/>
              <a:ext cx="766763" cy="387045"/>
            </a:xfrm>
            <a:prstGeom prst="rect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9675DB5-C8AB-4C85-9276-181599673B09}"/>
                </a:ext>
              </a:extLst>
            </p:cNvPr>
            <p:cNvSpPr/>
            <p:nvPr userDrawn="1"/>
          </p:nvSpPr>
          <p:spPr>
            <a:xfrm>
              <a:off x="6134104" y="337048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F4E9A38-1E24-4CFB-805E-25EE12CBD577}"/>
                </a:ext>
              </a:extLst>
            </p:cNvPr>
            <p:cNvSpPr/>
            <p:nvPr userDrawn="1"/>
          </p:nvSpPr>
          <p:spPr>
            <a:xfrm>
              <a:off x="6900867" y="198413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</p:grpSp>
      <p:pic>
        <p:nvPicPr>
          <p:cNvPr id="10" name="Kasta" hidden="1">
            <a:extLst>
              <a:ext uri="{FF2B5EF4-FFF2-40B4-BE49-F238E27FC236}">
                <a16:creationId xmlns:a16="http://schemas.microsoft.com/office/drawing/2014/main" id="{2FFE77C0-290F-48D4-ACAD-8B55EE47187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75"/>
            <a:ext cx="12214870" cy="6893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"/>
            <a:ext cx="12192000" cy="685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7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766763" y="967048"/>
            <a:ext cx="8986837" cy="456400"/>
          </a:xfrm>
          <a:prstGeom prst="rect">
            <a:avLst/>
          </a:prstGeom>
        </p:spPr>
        <p:txBody>
          <a:bodyPr vert="horz" wrap="none" lIns="0" tIns="45720" rIns="91440" bIns="45720" rtlCol="0" anchor="t" anchorCtr="0">
            <a:noAutofit/>
          </a:bodyPr>
          <a:lstStyle/>
          <a:p>
            <a:r>
              <a:rPr lang="en-US" noProof="0"/>
              <a:t>Insert headline on maximum one 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2C73E-6D6A-4A53-A5A9-76A2681C9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2031475"/>
            <a:ext cx="6548437" cy="398753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242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694" r:id="rId2"/>
    <p:sldLayoutId id="2147483699" r:id="rId3"/>
    <p:sldLayoutId id="2147483737" r:id="rId4"/>
    <p:sldLayoutId id="2147483723" r:id="rId5"/>
    <p:sldLayoutId id="2147483724" r:id="rId6"/>
    <p:sldLayoutId id="2147483738" r:id="rId7"/>
    <p:sldLayoutId id="2147483748" r:id="rId8"/>
    <p:sldLayoutId id="2147483745" r:id="rId9"/>
  </p:sldLayoutIdLst>
  <p:hf hdr="0"/>
  <p:txStyles>
    <p:titleStyle>
      <a:lvl1pPr algn="l" defTabSz="967710" rtl="0" eaLnBrk="1" latinLnBrk="0" hangingPunct="1">
        <a:lnSpc>
          <a:spcPct val="100000"/>
        </a:lnSpc>
        <a:spcBef>
          <a:spcPct val="0"/>
        </a:spcBef>
        <a:buNone/>
        <a:defRPr lang="en-US" sz="2400" b="1" kern="1200" smtClean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52400" indent="-152400" algn="l" defTabSz="967710" rtl="0" eaLnBrk="1" fontAlgn="base" latinLnBrk="0" hangingPunct="1">
        <a:lnSpc>
          <a:spcPct val="114000"/>
        </a:lnSpc>
        <a:spcBef>
          <a:spcPts val="952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lang="en-US" sz="1400" kern="1200" smtClean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328613" indent="-165100" algn="l" defTabSz="967710" rtl="0" eaLnBrk="1" latinLnBrk="0" hangingPunct="1">
        <a:lnSpc>
          <a:spcPct val="114000"/>
        </a:lnSpc>
        <a:spcBef>
          <a:spcPts val="952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466725" indent="-127000" algn="l" defTabSz="967710" rtl="0" eaLnBrk="1" fontAlgn="base" latinLnBrk="0" hangingPunct="1">
        <a:lnSpc>
          <a:spcPct val="114000"/>
        </a:lnSpc>
        <a:spcBef>
          <a:spcPts val="952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lang="en-US" sz="1200" kern="1200" smtClean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598488" indent="-134938" algn="l" defTabSz="967710" rtl="0" eaLnBrk="1" latinLnBrk="0" hangingPunct="1">
        <a:lnSpc>
          <a:spcPct val="114000"/>
        </a:lnSpc>
        <a:spcBef>
          <a:spcPts val="952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730250" indent="-123825" algn="l" defTabSz="967710" rtl="0" eaLnBrk="1" latinLnBrk="0" hangingPunct="1">
        <a:lnSpc>
          <a:spcPct val="114000"/>
        </a:lnSpc>
        <a:spcBef>
          <a:spcPts val="952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661201" indent="-241927" algn="l" defTabSz="967710" rtl="0" eaLnBrk="1" latinLnBrk="0" hangingPunct="1">
        <a:spcBef>
          <a:spcPct val="20000"/>
        </a:spcBef>
        <a:buFont typeface="Volvo Novum" panose="020B0503040502060204" pitchFamily="34" charset="0"/>
        <a:buChar char="•"/>
        <a:defRPr sz="2117" kern="1200">
          <a:solidFill>
            <a:schemeClr val="tx1"/>
          </a:solidFill>
          <a:latin typeface="+mn-lt"/>
          <a:ea typeface="+mn-ea"/>
          <a:cs typeface="+mn-cs"/>
        </a:defRPr>
      </a:lvl6pPr>
      <a:lvl7pPr marL="3145056" indent="-241927" algn="l" defTabSz="967710" rtl="0" eaLnBrk="1" latinLnBrk="0" hangingPunct="1">
        <a:spcBef>
          <a:spcPct val="20000"/>
        </a:spcBef>
        <a:buFont typeface="Volvo Novum" panose="020B0503040502060204" pitchFamily="34" charset="0"/>
        <a:buChar char="•"/>
        <a:defRPr sz="2117" kern="1200">
          <a:solidFill>
            <a:schemeClr val="tx1"/>
          </a:solidFill>
          <a:latin typeface="+mn-lt"/>
          <a:ea typeface="+mn-ea"/>
          <a:cs typeface="+mn-cs"/>
        </a:defRPr>
      </a:lvl7pPr>
      <a:lvl8pPr marL="3628911" indent="-241927" algn="l" defTabSz="967710" rtl="0" eaLnBrk="1" latinLnBrk="0" hangingPunct="1">
        <a:spcBef>
          <a:spcPct val="20000"/>
        </a:spcBef>
        <a:buFont typeface="Volvo Novum" panose="020B0503040502060204" pitchFamily="34" charset="0"/>
        <a:buChar char="•"/>
        <a:defRPr sz="2117" kern="1200">
          <a:solidFill>
            <a:schemeClr val="tx1"/>
          </a:solidFill>
          <a:latin typeface="+mn-lt"/>
          <a:ea typeface="+mn-ea"/>
          <a:cs typeface="+mn-cs"/>
        </a:defRPr>
      </a:lvl8pPr>
      <a:lvl9pPr marL="4112765" indent="-241927" algn="l" defTabSz="967710" rtl="0" eaLnBrk="1" latinLnBrk="0" hangingPunct="1">
        <a:spcBef>
          <a:spcPct val="20000"/>
        </a:spcBef>
        <a:buFont typeface="Volvo Novum" panose="020B0503040502060204" pitchFamily="34" charset="0"/>
        <a:buChar char="•"/>
        <a:defRPr sz="21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55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1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56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1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27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12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983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838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07" userDrawn="1">
          <p15:clr>
            <a:srgbClr val="F26B43"/>
          </p15:clr>
        </p15:guide>
        <p15:guide id="2" pos="483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5" pos="189" userDrawn="1">
          <p15:clr>
            <a:srgbClr val="F26B43"/>
          </p15:clr>
        </p15:guide>
        <p15:guide id="6" pos="7197" userDrawn="1">
          <p15:clr>
            <a:srgbClr val="F26B43"/>
          </p15:clr>
        </p15:guide>
        <p15:guide id="7" orient="horz" pos="68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eaware.volvogroup.com/en/publications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eaware.volvogroup.com/en/publications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24.svg"/><Relationship Id="rId4" Type="http://schemas.openxmlformats.org/officeDocument/2006/relationships/image" Target="../media/image20.sv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C87B18-6740-435D-AF97-F1E0E7A30F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78" r="47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AE76FC2-D3F7-4816-ACA0-5CF78AF965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13" y="3009670"/>
            <a:ext cx="3299469" cy="8505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820D21-BC8D-4078-7F82-B44AC03560C1}"/>
              </a:ext>
            </a:extLst>
          </p:cNvPr>
          <p:cNvSpPr txBox="1"/>
          <p:nvPr/>
        </p:nvSpPr>
        <p:spPr>
          <a:xfrm>
            <a:off x="0" y="5162909"/>
            <a:ext cx="12192000" cy="4138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pt-BR" sz="2000" dirty="0">
                <a:solidFill>
                  <a:srgbClr val="FFFFFF"/>
                </a:solidFill>
                <a:latin typeface="Arial"/>
                <a:cs typeface="Arial"/>
              </a:rPr>
              <a:t>O cibercrime não discrimina - estejamos preparados para nos defendermos!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036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A65906-1F5F-4080-8091-26D0FA2829AB}"/>
              </a:ext>
            </a:extLst>
          </p:cNvPr>
          <p:cNvSpPr txBox="1"/>
          <p:nvPr/>
        </p:nvSpPr>
        <p:spPr>
          <a:xfrm>
            <a:off x="-1" y="2943045"/>
            <a:ext cx="12192002" cy="9130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pt-BR" sz="2800" dirty="0">
                <a:solidFill>
                  <a:schemeClr val="bg1"/>
                </a:solidFill>
                <a:latin typeface="Arial"/>
                <a:cs typeface="Arial"/>
              </a:rPr>
              <a:t>A ameaça cibernética é real, </a:t>
            </a:r>
            <a:br>
              <a:rPr lang="pt-BR" sz="2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pt-BR" sz="2800" dirty="0">
                <a:solidFill>
                  <a:schemeClr val="bg1"/>
                </a:solidFill>
                <a:latin typeface="Arial"/>
                <a:cs typeface="Arial"/>
              </a:rPr>
              <a:t>mas também o nosso poder de proteger os nossos negócios.</a:t>
            </a:r>
            <a:endParaRPr lang="sv-SE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216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B81013A-0904-4E3F-886C-B9ECF957DD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34" y="3090213"/>
            <a:ext cx="2486669" cy="64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2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A65906-1F5F-4080-8091-26D0FA2829AB}"/>
              </a:ext>
            </a:extLst>
          </p:cNvPr>
          <p:cNvSpPr txBox="1"/>
          <p:nvPr/>
        </p:nvSpPr>
        <p:spPr>
          <a:xfrm>
            <a:off x="1164565" y="2054045"/>
            <a:ext cx="9862869" cy="22964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pt-BR" sz="2000" dirty="0">
                <a:solidFill>
                  <a:schemeClr val="bg1"/>
                </a:solidFill>
                <a:latin typeface="Arial"/>
                <a:cs typeface="Arial"/>
              </a:rPr>
              <a:t>O avanço da tecnologia e da digitalização tornou o cibercrime </a:t>
            </a:r>
            <a:br>
              <a:rPr lang="pt-BR" sz="2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pt-BR" sz="2000" dirty="0">
                <a:solidFill>
                  <a:schemeClr val="bg1"/>
                </a:solidFill>
                <a:latin typeface="Arial"/>
                <a:cs typeface="Arial"/>
              </a:rPr>
              <a:t>mais predominante do que nunca.</a:t>
            </a:r>
          </a:p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pt-BR" sz="2000" dirty="0">
                <a:solidFill>
                  <a:schemeClr val="bg1"/>
                </a:solidFill>
                <a:latin typeface="Arial"/>
                <a:cs typeface="Arial"/>
              </a:rPr>
              <a:t>De violações de dados a golpes de phishing, houve um aumento significativo </a:t>
            </a:r>
            <a:br>
              <a:rPr lang="pt-BR" sz="2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pt-BR" sz="2000" dirty="0">
                <a:solidFill>
                  <a:schemeClr val="bg1"/>
                </a:solidFill>
                <a:latin typeface="Arial"/>
                <a:cs typeface="Arial"/>
              </a:rPr>
              <a:t>nos ataques cibernéticos, onde os hackers exploram nossas vulnerabilidades </a:t>
            </a:r>
            <a:br>
              <a:rPr lang="pt-BR" sz="2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pt-BR" sz="2000" dirty="0">
                <a:solidFill>
                  <a:schemeClr val="bg1"/>
                </a:solidFill>
                <a:latin typeface="Arial"/>
                <a:cs typeface="Arial"/>
              </a:rPr>
              <a:t>para roubar informações confidenciais para realizar atividades maliciosas, </a:t>
            </a:r>
            <a:br>
              <a:rPr lang="pt-BR" sz="2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pt-BR" sz="2000" dirty="0">
                <a:solidFill>
                  <a:schemeClr val="bg1"/>
                </a:solidFill>
                <a:latin typeface="Arial"/>
                <a:cs typeface="Arial"/>
              </a:rPr>
              <a:t>como fraudes financeiras e roubo de identidade.</a:t>
            </a:r>
            <a:endParaRPr lang="sv-SE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20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76DC36B9-AED7-482A-9035-B0A7296DD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F19F65-9969-431E-A71D-2206FDDB2D90}"/>
              </a:ext>
            </a:extLst>
          </p:cNvPr>
          <p:cNvSpPr/>
          <p:nvPr/>
        </p:nvSpPr>
        <p:spPr>
          <a:xfrm>
            <a:off x="0" y="2316824"/>
            <a:ext cx="12192000" cy="2185728"/>
          </a:xfrm>
          <a:prstGeom prst="rect">
            <a:avLst/>
          </a:prstGeom>
          <a:solidFill>
            <a:schemeClr val="tx1">
              <a:alpha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endParaRPr lang="sv-SE" sz="1400" err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D15965-8E1D-4D13-99D9-FD382BFE844F}"/>
              </a:ext>
            </a:extLst>
          </p:cNvPr>
          <p:cNvSpPr txBox="1"/>
          <p:nvPr/>
        </p:nvSpPr>
        <p:spPr>
          <a:xfrm>
            <a:off x="0" y="2425953"/>
            <a:ext cx="12192000" cy="17931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 à história de um ataque cibernético</a:t>
            </a:r>
          </a:p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pt-BR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"Foi, de longe, a crise mais desafiadora </a:t>
            </a:r>
            <a:br>
              <a:rPr lang="pt-BR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 lidei na minha carreira.”</a:t>
            </a:r>
            <a:endParaRPr lang="pt-BR" sz="20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pt-BR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sz="180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 aqui para visitar o site da Be Aware e assistir ao vídeo</a:t>
            </a:r>
            <a:endParaRPr lang="sv-SE" sz="1800" dirty="0">
              <a:solidFill>
                <a:schemeClr val="accent1">
                  <a:lumMod val="75000"/>
                  <a:lumOff val="25000"/>
                </a:schemeClr>
              </a:solidFill>
              <a:latin typeface="Arial"/>
              <a:cs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36516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A65906-1F5F-4080-8091-26D0FA2829AB}"/>
              </a:ext>
            </a:extLst>
          </p:cNvPr>
          <p:cNvSpPr txBox="1"/>
          <p:nvPr/>
        </p:nvSpPr>
        <p:spPr>
          <a:xfrm>
            <a:off x="1164565" y="2054045"/>
            <a:ext cx="9862869" cy="17229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pt-BR" sz="2000" dirty="0">
                <a:solidFill>
                  <a:schemeClr val="bg1"/>
                </a:solidFill>
                <a:latin typeface="Arial"/>
                <a:cs typeface="Arial"/>
              </a:rPr>
              <a:t>Agora sabemos o quão devastadoras podem ser as consequências </a:t>
            </a:r>
            <a:br>
              <a:rPr lang="pt-BR" sz="2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pt-BR" sz="2000" dirty="0">
                <a:solidFill>
                  <a:schemeClr val="bg1"/>
                </a:solidFill>
                <a:latin typeface="Arial"/>
                <a:cs typeface="Arial"/>
              </a:rPr>
              <a:t>de um ataque cibernético real. </a:t>
            </a:r>
          </a:p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pt-BR" sz="2000" dirty="0">
                <a:solidFill>
                  <a:schemeClr val="bg1"/>
                </a:solidFill>
                <a:latin typeface="Arial"/>
                <a:cs typeface="Arial"/>
              </a:rPr>
              <a:t>Mas quem é responsável por evitar isso? Todos nós! </a:t>
            </a:r>
          </a:p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pt-BR" sz="2000" dirty="0">
                <a:solidFill>
                  <a:schemeClr val="bg1"/>
                </a:solidFill>
                <a:latin typeface="Arial"/>
                <a:cs typeface="Arial"/>
              </a:rPr>
              <a:t>Somos a melhor linha de defesa contra o cibercrime, não a tecnologia.</a:t>
            </a:r>
            <a:endParaRPr lang="sv-SE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044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2A89B6EF-B48F-4BAD-918B-48A69B9B3F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0" b="6237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F19F65-9969-431E-A71D-2206FDDB2D90}"/>
              </a:ext>
            </a:extLst>
          </p:cNvPr>
          <p:cNvSpPr/>
          <p:nvPr/>
        </p:nvSpPr>
        <p:spPr>
          <a:xfrm>
            <a:off x="0" y="2240644"/>
            <a:ext cx="12192000" cy="2227184"/>
          </a:xfrm>
          <a:prstGeom prst="rect">
            <a:avLst/>
          </a:prstGeom>
          <a:solidFill>
            <a:schemeClr val="tx1">
              <a:alpha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endParaRPr lang="sv-SE" sz="1400" err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D15965-8E1D-4D13-99D9-FD382BFE844F}"/>
              </a:ext>
            </a:extLst>
          </p:cNvPr>
          <p:cNvSpPr txBox="1"/>
          <p:nvPr/>
        </p:nvSpPr>
        <p:spPr>
          <a:xfrm>
            <a:off x="0" y="2382178"/>
            <a:ext cx="12192000" cy="1760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 à história de um hacker ético</a:t>
            </a:r>
          </a:p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pt-BR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"Quem é responsável por trancar a porta da sua casa? </a:t>
            </a:r>
            <a:br>
              <a:rPr lang="pt-BR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Só você, ou toda a família?</a:t>
            </a:r>
            <a:r>
              <a:rPr lang="pt-BR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</a:t>
            </a:r>
            <a:endParaRPr lang="pt-BR" sz="20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pt-BR" sz="180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 aqui para visitar o site da Be Aware e assistir ao vídeo</a:t>
            </a:r>
            <a:endParaRPr lang="en-US" sz="1800" dirty="0">
              <a:solidFill>
                <a:schemeClr val="accent1">
                  <a:lumMod val="75000"/>
                  <a:lumOff val="25000"/>
                </a:schemeClr>
              </a:solidFill>
              <a:latin typeface="Arial"/>
              <a:cs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3615950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A65906-1F5F-4080-8091-26D0FA2829AB}"/>
              </a:ext>
            </a:extLst>
          </p:cNvPr>
          <p:cNvSpPr txBox="1"/>
          <p:nvPr/>
        </p:nvSpPr>
        <p:spPr>
          <a:xfrm>
            <a:off x="1189965" y="2064828"/>
            <a:ext cx="9862869" cy="20738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pt-BR" sz="2000" dirty="0">
                <a:solidFill>
                  <a:schemeClr val="bg1"/>
                </a:solidFill>
                <a:latin typeface="Arial"/>
                <a:cs typeface="Arial"/>
              </a:rPr>
              <a:t>Descobrimos que 95% de todas as violações de segurança </a:t>
            </a:r>
            <a:br>
              <a:rPr lang="pt-BR" sz="2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pt-BR" sz="2000" dirty="0">
                <a:solidFill>
                  <a:schemeClr val="bg1"/>
                </a:solidFill>
                <a:latin typeface="Arial"/>
                <a:cs typeface="Arial"/>
              </a:rPr>
              <a:t>são causadas por um erro humano!</a:t>
            </a:r>
          </a:p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pt-BR" sz="2000" dirty="0">
                <a:solidFill>
                  <a:schemeClr val="bg1"/>
                </a:solidFill>
                <a:latin typeface="Arial"/>
                <a:cs typeface="Arial"/>
              </a:rPr>
              <a:t>Isso ressalta a necessidade de atenção em todos os níveis, não apenas dentro do departamento de TI. Exige preparo e consciência de cada indivíduo. </a:t>
            </a:r>
          </a:p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pt-BR" sz="2000" dirty="0">
                <a:solidFill>
                  <a:schemeClr val="bg1"/>
                </a:solidFill>
                <a:latin typeface="Arial"/>
                <a:cs typeface="Arial"/>
              </a:rPr>
              <a:t>É aqui que gostaríamos de encorajá-lo a tomar medidas proativas.</a:t>
            </a:r>
            <a:endParaRPr lang="sv-SE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583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21510E-8D3D-F8EA-FE8A-11225DC587EC}"/>
              </a:ext>
            </a:extLst>
          </p:cNvPr>
          <p:cNvSpPr txBox="1"/>
          <p:nvPr/>
        </p:nvSpPr>
        <p:spPr>
          <a:xfrm>
            <a:off x="859285" y="1225804"/>
            <a:ext cx="5319624" cy="5420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sv-SE"/>
            </a:defPPr>
            <a:lvl1pPr marL="0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809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7618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427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5236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9045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2854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6663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0472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3999"/>
              </a:lnSpc>
            </a:pPr>
            <a:r>
              <a:rPr lang="sv-SE" sz="2800" dirty="0">
                <a:solidFill>
                  <a:schemeClr val="bg1"/>
                </a:solidFill>
                <a:latin typeface="Arial"/>
                <a:cs typeface="Arial"/>
              </a:rPr>
              <a:t>Teste seus funcionários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19F67896-AE9B-CAAB-24DE-A961FC765F19}"/>
              </a:ext>
            </a:extLst>
          </p:cNvPr>
          <p:cNvSpPr txBox="1"/>
          <p:nvPr/>
        </p:nvSpPr>
        <p:spPr>
          <a:xfrm>
            <a:off x="859285" y="2120897"/>
            <a:ext cx="5319624" cy="11917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pt-BR" sz="1600" dirty="0">
                <a:solidFill>
                  <a:schemeClr val="bg1"/>
                </a:solidFill>
                <a:latin typeface="Arial"/>
                <a:cs typeface="Arial"/>
              </a:rPr>
              <a:t>Teste como seus funcionários reagem em um e-mail de phishing simulado. Este programa compara a probabilidade de seus funcionários responderem a um ataque de phishing contra outras organizações.</a:t>
            </a:r>
            <a:endParaRPr lang="sv-SE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Picture 3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FA336244-00A2-52EA-2832-C5CEE5FF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495" y="3372"/>
            <a:ext cx="5374256" cy="68512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DCD47C-3F8C-2056-5BC5-FBDA668846E7}"/>
              </a:ext>
            </a:extLst>
          </p:cNvPr>
          <p:cNvSpPr txBox="1"/>
          <p:nvPr/>
        </p:nvSpPr>
        <p:spPr>
          <a:xfrm>
            <a:off x="2225473" y="5729938"/>
            <a:ext cx="2483116" cy="317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  <a:spcBef>
                <a:spcPts val="952"/>
              </a:spcBef>
            </a:pPr>
            <a:r>
              <a:rPr lang="sv-SE" sz="1400" dirty="0">
                <a:solidFill>
                  <a:srgbClr val="B8DE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Financiado pelo Grupo Volvo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B1C6441-9766-7FA7-33EB-40C976E46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5386" y="3608865"/>
            <a:ext cx="821345" cy="827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189967-8C5C-70CE-9C7F-D7F05A389FF4}"/>
              </a:ext>
            </a:extLst>
          </p:cNvPr>
          <p:cNvSpPr txBox="1"/>
          <p:nvPr/>
        </p:nvSpPr>
        <p:spPr>
          <a:xfrm>
            <a:off x="1416262" y="4489536"/>
            <a:ext cx="1319592" cy="562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ctr">
              <a:lnSpc>
                <a:spcPct val="114000"/>
              </a:lnSpc>
              <a:spcBef>
                <a:spcPts val="952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Simulação de </a:t>
            </a:r>
            <a:br>
              <a:rPr lang="sv-SE" dirty="0"/>
            </a:br>
            <a:r>
              <a:rPr lang="sv-SE" dirty="0"/>
              <a:t>Phishing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1A04B47-D9F4-7F7E-18A0-38ECA55AFD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62315" y="3608865"/>
            <a:ext cx="821344" cy="8277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12AFE5-C580-F3DE-54E8-F92AD675EC88}"/>
              </a:ext>
            </a:extLst>
          </p:cNvPr>
          <p:cNvSpPr txBox="1"/>
          <p:nvPr/>
        </p:nvSpPr>
        <p:spPr>
          <a:xfrm>
            <a:off x="2852501" y="4489536"/>
            <a:ext cx="1220206" cy="562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ctr">
              <a:lnSpc>
                <a:spcPct val="114000"/>
              </a:lnSpc>
              <a:spcBef>
                <a:spcPts val="952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Escolha de </a:t>
            </a:r>
            <a:br>
              <a:rPr lang="sv-SE" dirty="0"/>
            </a:br>
            <a:r>
              <a:rPr lang="sv-SE" dirty="0"/>
              <a:t>Participantes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B13CD86-ACBF-7758-B6EA-E2B9AFB48C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52023" y="3683296"/>
            <a:ext cx="694491" cy="6999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9ECC77-7031-A50A-7210-A9A378208C60}"/>
              </a:ext>
            </a:extLst>
          </p:cNvPr>
          <p:cNvSpPr txBox="1"/>
          <p:nvPr/>
        </p:nvSpPr>
        <p:spPr>
          <a:xfrm>
            <a:off x="4215955" y="4489536"/>
            <a:ext cx="1329210" cy="562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ctr">
              <a:lnSpc>
                <a:spcPct val="114000"/>
              </a:lnSpc>
              <a:spcBef>
                <a:spcPts val="952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Relatório de </a:t>
            </a:r>
            <a:br>
              <a:rPr lang="sv-SE" dirty="0"/>
            </a:br>
            <a:r>
              <a:rPr lang="sv-SE" dirty="0"/>
              <a:t>Benchmarking</a:t>
            </a:r>
          </a:p>
        </p:txBody>
      </p:sp>
    </p:spTree>
    <p:extLst>
      <p:ext uri="{BB962C8B-B14F-4D97-AF65-F5344CB8AC3E}">
        <p14:creationId xmlns:p14="http://schemas.microsoft.com/office/powerpoint/2010/main" val="199820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21510E-8D3D-F8EA-FE8A-11225DC587EC}"/>
              </a:ext>
            </a:extLst>
          </p:cNvPr>
          <p:cNvSpPr txBox="1"/>
          <p:nvPr/>
        </p:nvSpPr>
        <p:spPr>
          <a:xfrm>
            <a:off x="5745668" y="1023428"/>
            <a:ext cx="5760532" cy="5425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sv-SE"/>
            </a:defPPr>
            <a:lvl1pPr marL="0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809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7618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427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5236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9045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2854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6663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0472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pt-BR" sz="2800" dirty="0">
                <a:solidFill>
                  <a:schemeClr val="bg1"/>
                </a:solidFill>
                <a:latin typeface="Arial"/>
                <a:cs typeface="Arial"/>
              </a:rPr>
              <a:t>Avalie sua postura de segurança</a:t>
            </a:r>
            <a:endParaRPr lang="sv-SE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01DC420D-F949-1AEC-572D-8E1B81DBDFEE}"/>
              </a:ext>
            </a:extLst>
          </p:cNvPr>
          <p:cNvSpPr txBox="1"/>
          <p:nvPr/>
        </p:nvSpPr>
        <p:spPr>
          <a:xfrm>
            <a:off x="5996452" y="1996636"/>
            <a:ext cx="5368234" cy="1881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pt-BR" sz="1600" dirty="0">
                <a:solidFill>
                  <a:schemeClr val="bg1"/>
                </a:solidFill>
                <a:latin typeface="Arial"/>
                <a:cs typeface="Arial"/>
              </a:rPr>
              <a:t>Avalie sua postura de segurança preenchendo duas pesquisas com perguntas simples de SIM/NÃO. </a:t>
            </a:r>
          </a:p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pt-BR" sz="1600" dirty="0">
                <a:solidFill>
                  <a:schemeClr val="bg1"/>
                </a:solidFill>
                <a:latin typeface="Arial"/>
                <a:cs typeface="Arial"/>
              </a:rPr>
              <a:t>O primeiro avalia a maturidade de segurança da sua organização, enquanto o segundo avalia a prontidão de TI, examinando a maturidade de segurança do seu ambiente de TI.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" name="Picture 4" descr="Two people looking at a computer&#10;&#10;Description automatically generated">
            <a:extLst>
              <a:ext uri="{FF2B5EF4-FFF2-40B4-BE49-F238E27FC236}">
                <a16:creationId xmlns:a16="http://schemas.microsoft.com/office/drawing/2014/main" id="{8796D018-2EBD-FCE4-644E-8871BF985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1030"/>
            <a:ext cx="5388633" cy="68600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5BA4EF-023B-E518-9412-6D275556B71A}"/>
              </a:ext>
            </a:extLst>
          </p:cNvPr>
          <p:cNvSpPr txBox="1"/>
          <p:nvPr/>
        </p:nvSpPr>
        <p:spPr>
          <a:xfrm>
            <a:off x="7271597" y="4968001"/>
            <a:ext cx="1426994" cy="562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ctr">
              <a:lnSpc>
                <a:spcPct val="114000"/>
              </a:lnSpc>
              <a:spcBef>
                <a:spcPts val="952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Maturidade  de </a:t>
            </a:r>
            <a:br>
              <a:rPr lang="sv-SE" dirty="0"/>
            </a:br>
            <a:r>
              <a:rPr lang="sv-SE" dirty="0"/>
              <a:t>Segurança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A6BF9F-66A8-AC83-B2B1-6C57A3E32816}"/>
              </a:ext>
            </a:extLst>
          </p:cNvPr>
          <p:cNvSpPr txBox="1"/>
          <p:nvPr/>
        </p:nvSpPr>
        <p:spPr>
          <a:xfrm>
            <a:off x="8838685" y="4968001"/>
            <a:ext cx="1000594" cy="562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ctr">
              <a:lnSpc>
                <a:spcPct val="114000"/>
              </a:lnSpc>
              <a:spcBef>
                <a:spcPts val="952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Prontidão </a:t>
            </a:r>
            <a:br>
              <a:rPr lang="sv-SE" dirty="0"/>
            </a:br>
            <a:r>
              <a:rPr lang="sv-SE" dirty="0"/>
              <a:t>de TI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9A737C-BAAB-C45A-69D4-258C01BDB0CE}"/>
              </a:ext>
            </a:extLst>
          </p:cNvPr>
          <p:cNvSpPr txBox="1"/>
          <p:nvPr/>
        </p:nvSpPr>
        <p:spPr>
          <a:xfrm>
            <a:off x="7487756" y="5887316"/>
            <a:ext cx="2483116" cy="317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  <a:spcBef>
                <a:spcPts val="952"/>
              </a:spcBef>
            </a:pPr>
            <a:r>
              <a:rPr lang="sv-SE" sz="1400" dirty="0">
                <a:solidFill>
                  <a:srgbClr val="B8DE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Financiado pelo Grupo Volvo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8A558F4-F602-676C-7AC7-E2545E754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8954" y="4086943"/>
            <a:ext cx="832279" cy="83878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FA89F2A-1A66-0C5E-6AB8-44BB36E1E9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91950" y="4086159"/>
            <a:ext cx="751887" cy="75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2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21510E-8D3D-F8EA-FE8A-11225DC587EC}"/>
              </a:ext>
            </a:extLst>
          </p:cNvPr>
          <p:cNvSpPr txBox="1"/>
          <p:nvPr/>
        </p:nvSpPr>
        <p:spPr>
          <a:xfrm>
            <a:off x="5766001" y="678028"/>
            <a:ext cx="5642228" cy="10332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sv-SE"/>
            </a:defPPr>
            <a:lvl1pPr marL="0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809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7618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427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5236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9045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2854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6663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0472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3999"/>
              </a:lnSpc>
            </a:pPr>
            <a:r>
              <a:rPr lang="pt-BR" sz="2800" dirty="0">
                <a:solidFill>
                  <a:schemeClr val="bg1"/>
                </a:solidFill>
                <a:latin typeface="Arial"/>
                <a:cs typeface="Arial"/>
              </a:rPr>
              <a:t>Participar de um Programa de Conscientização de Segurança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5DA74048-3874-DA88-AF34-9180788C3270}"/>
              </a:ext>
            </a:extLst>
          </p:cNvPr>
          <p:cNvSpPr txBox="1"/>
          <p:nvPr/>
        </p:nvSpPr>
        <p:spPr>
          <a:xfrm>
            <a:off x="5624489" y="2087418"/>
            <a:ext cx="5925254" cy="21618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pt-BR" sz="1600" dirty="0">
                <a:solidFill>
                  <a:schemeClr val="bg1"/>
                </a:solidFill>
                <a:latin typeface="Arial"/>
                <a:cs typeface="Arial"/>
              </a:rPr>
              <a:t>Fortaleça sua defesa e reduza o risco de violações de segurança engajando-se em um Programa de Conscientização de Segurança. Esses programas têm um custo, mas são um investimento valioso para você e sua organização. Existem muitos fornecedores para escolher no mercado. </a:t>
            </a:r>
          </a:p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pt-BR" sz="1600" dirty="0">
                <a:solidFill>
                  <a:schemeClr val="bg1"/>
                </a:solidFill>
                <a:latin typeface="Arial"/>
                <a:cs typeface="Arial"/>
              </a:rPr>
              <a:t>Isso é o que você geralmente obtém ao investir em um Programa de Conscientização de Segurança: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1522CC2-6A45-E7FF-5D2F-4E3356366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3372"/>
            <a:ext cx="5388633" cy="68512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92DEDE-2642-50F5-5929-2EF3FC6B6D09}"/>
              </a:ext>
            </a:extLst>
          </p:cNvPr>
          <p:cNvSpPr txBox="1"/>
          <p:nvPr/>
        </p:nvSpPr>
        <p:spPr>
          <a:xfrm>
            <a:off x="8015170" y="6006568"/>
            <a:ext cx="1487908" cy="317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>
              <a:lnSpc>
                <a:spcPct val="114000"/>
              </a:lnSpc>
              <a:spcBef>
                <a:spcPts val="952"/>
              </a:spcBef>
              <a:defRPr sz="1400">
                <a:solidFill>
                  <a:srgbClr val="B8DED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Serviço cobrado</a:t>
            </a:r>
            <a:endParaRPr lang="en-US" dirty="0" err="1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B274115-8E61-6E68-7CB6-7255D1919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8277" y="4375629"/>
            <a:ext cx="827159" cy="8336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56DB2B-E777-4429-E664-60F556FC37CD}"/>
              </a:ext>
            </a:extLst>
          </p:cNvPr>
          <p:cNvSpPr txBox="1"/>
          <p:nvPr/>
        </p:nvSpPr>
        <p:spPr>
          <a:xfrm>
            <a:off x="6139274" y="5219054"/>
            <a:ext cx="1050288" cy="562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ctr">
              <a:lnSpc>
                <a:spcPct val="114000"/>
              </a:lnSpc>
              <a:spcBef>
                <a:spcPts val="952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Cursos de </a:t>
            </a:r>
            <a:br>
              <a:rPr lang="sv-SE" dirty="0"/>
            </a:br>
            <a:r>
              <a:rPr lang="sv-SE" dirty="0"/>
              <a:t>Segurança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FE04459-3B20-A3A4-270C-4E2F3596E3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42421" y="4339629"/>
            <a:ext cx="821345" cy="8277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77E338-3647-C639-EA0C-96A0B4ACD3DB}"/>
              </a:ext>
            </a:extLst>
          </p:cNvPr>
          <p:cNvSpPr txBox="1"/>
          <p:nvPr/>
        </p:nvSpPr>
        <p:spPr>
          <a:xfrm>
            <a:off x="7348413" y="5220300"/>
            <a:ext cx="1409360" cy="562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ctr">
              <a:lnSpc>
                <a:spcPct val="114000"/>
              </a:lnSpc>
              <a:spcBef>
                <a:spcPts val="952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Simulações de </a:t>
            </a:r>
            <a:br>
              <a:rPr lang="sv-SE" dirty="0"/>
            </a:br>
            <a:r>
              <a:rPr lang="sv-SE" dirty="0"/>
              <a:t>Phishing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0049A95-4CCC-13EF-4B2D-C45C8D1190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67970" y="4385613"/>
            <a:ext cx="861133" cy="8678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6B5EBE-5657-EFB7-1240-BE8C6D155FE3}"/>
              </a:ext>
            </a:extLst>
          </p:cNvPr>
          <p:cNvSpPr txBox="1"/>
          <p:nvPr/>
        </p:nvSpPr>
        <p:spPr>
          <a:xfrm>
            <a:off x="8838926" y="5219054"/>
            <a:ext cx="1119217" cy="562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ctr">
              <a:lnSpc>
                <a:spcPct val="114000"/>
              </a:lnSpc>
              <a:spcBef>
                <a:spcPts val="952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Reporte de </a:t>
            </a:r>
            <a:br>
              <a:rPr lang="sv-SE" dirty="0"/>
            </a:br>
            <a:r>
              <a:rPr lang="sv-SE" dirty="0"/>
              <a:t>Phishing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95101FD-6E56-1731-6BE6-0CD3912EB7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96290" y="4341391"/>
            <a:ext cx="861132" cy="8678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7DA86D5-E5E3-5531-1E82-12F9A72BAC01}"/>
              </a:ext>
            </a:extLst>
          </p:cNvPr>
          <p:cNvSpPr txBox="1"/>
          <p:nvPr/>
        </p:nvSpPr>
        <p:spPr>
          <a:xfrm>
            <a:off x="10231983" y="5252874"/>
            <a:ext cx="1189748" cy="562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ctr">
              <a:lnSpc>
                <a:spcPct val="114000"/>
              </a:lnSpc>
              <a:spcBef>
                <a:spcPts val="952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Relatórios e </a:t>
            </a:r>
            <a:br>
              <a:rPr lang="sv-SE" dirty="0"/>
            </a:br>
            <a:r>
              <a:rPr lang="sv-SE" dirty="0"/>
              <a:t>Dashboards</a:t>
            </a:r>
          </a:p>
        </p:txBody>
      </p:sp>
    </p:spTree>
    <p:extLst>
      <p:ext uri="{BB962C8B-B14F-4D97-AF65-F5344CB8AC3E}">
        <p14:creationId xmlns:p14="http://schemas.microsoft.com/office/powerpoint/2010/main" val="199972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SELECTEDLANGUAGE" val="English US"/>
</p:tagLst>
</file>

<file path=ppt/theme/theme1.xml><?xml version="1.0" encoding="utf-8"?>
<a:theme xmlns:a="http://schemas.openxmlformats.org/drawingml/2006/main" name="Volvo Template">
  <a:themeElements>
    <a:clrScheme name="Volvo colors V3">
      <a:dk1>
        <a:srgbClr val="000000"/>
      </a:dk1>
      <a:lt1>
        <a:srgbClr val="FFFFFF"/>
      </a:lt1>
      <a:dk2>
        <a:srgbClr val="53565A"/>
      </a:dk2>
      <a:lt2>
        <a:srgbClr val="E8E5E3"/>
      </a:lt2>
      <a:accent1>
        <a:srgbClr val="202A44"/>
      </a:accent1>
      <a:accent2>
        <a:srgbClr val="A7A8A9"/>
      </a:accent2>
      <a:accent3>
        <a:srgbClr val="8DC9BF"/>
      </a:accent3>
      <a:accent4>
        <a:srgbClr val="678C96"/>
      </a:accent4>
      <a:accent5>
        <a:srgbClr val="A8D46B"/>
      </a:accent5>
      <a:accent6>
        <a:srgbClr val="53565A"/>
      </a:accent6>
      <a:hlink>
        <a:srgbClr val="396976"/>
      </a:hlink>
      <a:folHlink>
        <a:srgbClr val="96B0B6"/>
      </a:folHlink>
    </a:clrScheme>
    <a:fontScheme name="Volvo">
      <a:majorFont>
        <a:latin typeface="Volvo Novum Medium"/>
        <a:ea typeface=""/>
        <a:cs typeface=""/>
      </a:majorFont>
      <a:minorFont>
        <a:latin typeface="Volvo Novum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9050">
          <a:noFill/>
        </a:ln>
      </a:spPr>
      <a:bodyPr rtlCol="0" anchor="ctr"/>
      <a:lstStyle>
        <a:defPPr algn="ctr">
          <a:lnSpc>
            <a:spcPct val="114000"/>
          </a:lnSpc>
          <a:spcBef>
            <a:spcPts val="952"/>
          </a:spcBef>
          <a:defRPr sz="14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888B8D"/>
          </a:solidFill>
          <a:headEnd type="none" w="med" len="med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114000"/>
          </a:lnSpc>
          <a:spcBef>
            <a:spcPts val="952"/>
          </a:spcBef>
          <a:defRPr sz="1400" dirty="0" err="1" smtClean="0"/>
        </a:defPPr>
      </a:lstStyle>
    </a:txDef>
  </a:objectDefaults>
  <a:extraClrSchemeLst/>
  <a:custClrLst>
    <a:custClr name="Volvo Grey One">
      <a:srgbClr val="E1DFDD"/>
    </a:custClr>
    <a:custClr name="Volvo Leaf One">
      <a:srgbClr val="C8E691"/>
    </a:custClr>
    <a:custClr name="Volvo Teal One">
      <a:srgbClr val="B8DED8"/>
    </a:custClr>
    <a:custClr name="Volvo Flow One">
      <a:srgbClr val="396976"/>
    </a:custClr>
    <a:custClr name="Volvo Dark Blue">
      <a:srgbClr val="202A44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Volvo Grey Two">
      <a:srgbClr val="A7A8A9"/>
    </a:custClr>
    <a:custClr name="Volvo Leaf Two">
      <a:srgbClr val="A8D46B"/>
    </a:custClr>
    <a:custClr name="Volvo Teal Two">
      <a:srgbClr val="8DC9BF"/>
    </a:custClr>
    <a:custClr name="Volvo Flow Two">
      <a:srgbClr val="678C96"/>
    </a:custClr>
    <a:custClr name="Volvo Black">
      <a:srgbClr val="00000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Volvo Grey Three">
      <a:srgbClr val="888B8D"/>
    </a:custClr>
    <a:custClr name="Volvo Leaf Three">
      <a:srgbClr val="8FC54E"/>
    </a:custClr>
    <a:custClr name="Volvo Teal Three">
      <a:srgbClr val="66B3A6"/>
    </a:custClr>
    <a:custClr name="Volvo Flow Three">
      <a:srgbClr val="96B0B6"/>
    </a:custClr>
    <a:custClr name="Volvo White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Volvo Grey Four">
      <a:srgbClr val="53565A"/>
    </a:custClr>
    <a:custClr name="Volvo Leaf Four">
      <a:srgbClr val="78B833"/>
    </a:custClr>
    <a:custClr name="Volvo Teal Fours">
      <a:srgbClr val="50A294"/>
    </a:custClr>
    <a:custClr name="Volvo Flow Four">
      <a:srgbClr val="C3D2D6"/>
    </a:custClr>
  </a:custClrLst>
  <a:extLst>
    <a:ext uri="{05A4C25C-085E-4340-85A3-A5531E510DB2}">
      <thm15:themeFamily xmlns:thm15="http://schemas.microsoft.com/office/thememl/2012/main" name="Volvo Group_template_new_20210901.potx" id="{F5602CD0-50A1-4902-9886-89B4FDDA0C2B}" vid="{F0B3A50A-5579-4587-A220-FA12069062F6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8FA8A0"/>
      </a:accent3>
      <a:accent4>
        <a:srgbClr val="C7D3D0"/>
      </a:accent4>
      <a:accent5>
        <a:srgbClr val="A65E6D"/>
      </a:accent5>
      <a:accent6>
        <a:srgbClr val="E5DAA2"/>
      </a:accent6>
      <a:hlink>
        <a:srgbClr val="627890"/>
      </a:hlink>
      <a:folHlink>
        <a:srgbClr val="7BA96B"/>
      </a:folHlink>
    </a:clrScheme>
    <a:fontScheme name="Office">
      <a:majorFont>
        <a:latin typeface="Volvo Novum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olvo Novum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8FA8A0"/>
      </a:accent3>
      <a:accent4>
        <a:srgbClr val="C7D3D0"/>
      </a:accent4>
      <a:accent5>
        <a:srgbClr val="A65E6D"/>
      </a:accent5>
      <a:accent6>
        <a:srgbClr val="E5DAA2"/>
      </a:accent6>
      <a:hlink>
        <a:srgbClr val="627890"/>
      </a:hlink>
      <a:folHlink>
        <a:srgbClr val="7BA96B"/>
      </a:folHlink>
    </a:clrScheme>
    <a:fontScheme name="Office">
      <a:majorFont>
        <a:latin typeface="Volvo Novum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olvo Novum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Relationship Id="rId4" Type="http://schemas.microsoft.com/office/2011/relationships/webextension" Target="webextension4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525" row="0">
    <wetp:webextensionref xmlns:r="http://schemas.openxmlformats.org/officeDocument/2006/relationships" r:id="rId2"/>
  </wetp:taskpane>
  <wetp:taskpane dockstate="right" visibility="0" width="525" row="7">
    <wetp:webextensionref xmlns:r="http://schemas.openxmlformats.org/officeDocument/2006/relationships" r:id="rId3"/>
  </wetp:taskpane>
  <wetp:taskpane dockstate="right" visibility="0" width="525" row="8">
    <wetp:webextensionref xmlns:r="http://schemas.openxmlformats.org/officeDocument/2006/relationships" r:id="rId4"/>
  </wetp:taskpane>
</wetp:taskpanes>
</file>

<file path=ppt/webextensions/webextension1.xml><?xml version="1.0" encoding="utf-8"?>
<we:webextension xmlns:we="http://schemas.microsoft.com/office/webextensions/webextension/2010/11" id="{30304466-7E58-2F4B-A123-2EB94F3AD1E7}">
  <we:reference id="c7e20c89-4013-4d62-9115-29318e7d1c34" version="3.1.0.43" store="EXCatalog" storeType="EXCatalog"/>
  <we:alternateReferences/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9B23F616-CC70-F74A-9DB5-448F7CA47BAF}">
  <we:reference id="wa104178141" version="4.0.0.8" store="en-GB" storeType="OMEX"/>
  <we:alternateReferences>
    <we:reference id="WA104178141" version="4.0.0.8" store="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32BD2EA2-93F5-4F77-A74D-BE9390B7782B}">
  <we:reference id="wa104178141" version="4.3.3.0" store="en-US" storeType="OMEX"/>
  <we:alternateReferences>
    <we:reference id="WA104178141" version="4.3.3.0" store="" storeType="OMEX"/>
  </we:alternateReferences>
  <we:properties/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8C338570-9B17-4C14-AA81-4CD88C2C5998}">
  <we:reference id="f12c312d-282a-4734-8843-05915fdfef0b" version="4.5.5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0da70fc-0bb1-4469-8848-a601f269dfa0" xsi:nil="true"/>
    <lcf76f155ced4ddcb4097134ff3c332f xmlns="d6b57858-8c15-4f4a-9f2b-bcf2c7dcb1bf">
      <Terms xmlns="http://schemas.microsoft.com/office/infopath/2007/PartnerControls"/>
    </lcf76f155ced4ddcb4097134ff3c332f>
    <DocumentDescription xmlns="d6b57858-8c15-4f4a-9f2b-bcf2c7dcb1b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ollaboration Document" ma:contentTypeID="0x0101007A60771C5753A247A9E629B69FD0F51E080010B5611A8A09464C86300D7CCB0F83BD" ma:contentTypeVersion="23" ma:contentTypeDescription="Create a new document." ma:contentTypeScope="" ma:versionID="48c1e266e328a29af6d3261c8a4ce215">
  <xsd:schema xmlns:xsd="http://www.w3.org/2001/XMLSchema" xmlns:xs="http://www.w3.org/2001/XMLSchema" xmlns:p="http://schemas.microsoft.com/office/2006/metadata/properties" xmlns:ns2="d6b57858-8c15-4f4a-9f2b-bcf2c7dcb1bf" xmlns:ns3="40da70fc-0bb1-4469-8848-a601f269dfa0" targetNamespace="http://schemas.microsoft.com/office/2006/metadata/properties" ma:root="true" ma:fieldsID="e812c2da8b8ba85a55de339efb2c215c" ns2:_="" ns3:_="">
    <xsd:import namespace="d6b57858-8c15-4f4a-9f2b-bcf2c7dcb1bf"/>
    <xsd:import namespace="40da70fc-0bb1-4469-8848-a601f269df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ocument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b57858-8c15-4f4a-9f2b-bcf2c7dcb1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7bda035-400f-4ee0-8922-1075bdfe8b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ocumentDescription" ma:index="23" nillable="true" ma:displayName="Document Description" ma:description="Document Description" ma:format="Dropdown" ma:internalName="Document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da70fc-0bb1-4469-8848-a601f269dfa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be09110-cf1a-40dd-a252-c7ec1e5d9a10}" ma:internalName="TaxCatchAll" ma:showField="CatchAllData" ma:web="40da70fc-0bb1-4469-8848-a601f269df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9AA133-E5E6-4A7E-9904-9B6D1EBED4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B5C620-1BAD-4B2B-9F3C-EBF261B9CC64}">
  <ds:schemaRefs>
    <ds:schemaRef ds:uri="40da70fc-0bb1-4469-8848-a601f269dfa0"/>
    <ds:schemaRef ds:uri="d6b57858-8c15-4f4a-9f2b-bcf2c7dcb1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7A4E298-3D55-4FC4-8FC2-4804E0A36CEA}">
  <ds:schemaRefs>
    <ds:schemaRef ds:uri="40da70fc-0bb1-4469-8848-a601f269dfa0"/>
    <ds:schemaRef ds:uri="d6b57858-8c15-4f4a-9f2b-bcf2c7dcb1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466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Volvo Novum SemiLight</vt:lpstr>
      <vt:lpstr>Volvo Novum</vt:lpstr>
      <vt:lpstr>Volvo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Dynevik Camilla (3)</dc:creator>
  <cp:lastModifiedBy>Dynevik Camilla (3)</cp:lastModifiedBy>
  <cp:revision>24</cp:revision>
  <dcterms:created xsi:type="dcterms:W3CDTF">2020-05-29T09:45:27Z</dcterms:created>
  <dcterms:modified xsi:type="dcterms:W3CDTF">2024-05-28T13:21:24Z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0x0101007A60771C5753A247A9E629B69FD0F51E080010B5611A8A09464C86300D7CCB0F83BD</vt:lpwstr>
  </property>
  <property fmtid="{D5CDD505-2E9C-101B-9397-08002B2CF9AE}" pid="3" name="ViolinProcessTags">
    <vt:lpwstr/>
  </property>
  <property fmtid="{D5CDD505-2E9C-101B-9397-08002B2CF9AE}" pid="4" name="ViolinTags">
    <vt:lpwstr/>
  </property>
  <property fmtid="{D5CDD505-2E9C-101B-9397-08002B2CF9AE}" pid="5" name="ViolinOrganizationTags">
    <vt:lpwstr/>
  </property>
  <property fmtid="{D5CDD505-2E9C-101B-9397-08002B2CF9AE}" pid="6" name="ViolinLanguage">
    <vt:lpwstr>1;#English|87e31317-c6c6-4d28-86fe-780f9ae74b3b</vt:lpwstr>
  </property>
  <property fmtid="{D5CDD505-2E9C-101B-9397-08002B2CF9AE}" pid="7" name="IDWLanguage">
    <vt:lpwstr>1;#English|2f0bb86f-0ec4-40cc-8497-e574f143f902</vt:lpwstr>
  </property>
  <property fmtid="{D5CDD505-2E9C-101B-9397-08002B2CF9AE}" pid="8" name="IDWCompanyDocumentType">
    <vt:lpwstr/>
  </property>
  <property fmtid="{D5CDD505-2E9C-101B-9397-08002B2CF9AE}" pid="9" name="IDWProcesses">
    <vt:lpwstr/>
  </property>
  <property fmtid="{D5CDD505-2E9C-101B-9397-08002B2CF9AE}" pid="10" name="IDWBrands">
    <vt:lpwstr/>
  </property>
  <property fmtid="{D5CDD505-2E9C-101B-9397-08002B2CF9AE}" pid="11" name="IDWOrganisations">
    <vt:lpwstr>3;#Volvo Group, AA10000|00000000-0000-0000-f87e-f8b952956269</vt:lpwstr>
  </property>
  <property fmtid="{D5CDD505-2E9C-101B-9397-08002B2CF9AE}" pid="12" name="IDWLocations">
    <vt:lpwstr>2;#Global|0285aa3f-9e8c-47bf-b7b9-06bacc2a94bd</vt:lpwstr>
  </property>
  <property fmtid="{D5CDD505-2E9C-101B-9397-08002B2CF9AE}" pid="13" name="IDWProducts">
    <vt:lpwstr/>
  </property>
  <property fmtid="{D5CDD505-2E9C-101B-9397-08002B2CF9AE}" pid="14" name="IDWTopics">
    <vt:lpwstr>5;#Finance|7cdf8ea7-c767-4e1a-bc75-dc858a9d2aaf;#6;#HR|3ebaa44b-f8b9-4108-a026-81f63cc0e754</vt:lpwstr>
  </property>
  <property fmtid="{D5CDD505-2E9C-101B-9397-08002B2CF9AE}" pid="15" name="IDWFunctionalAreas">
    <vt:lpwstr/>
  </property>
  <property fmtid="{D5CDD505-2E9C-101B-9397-08002B2CF9AE}" pid="16" name="IDWMainOrganisations">
    <vt:lpwstr>4;#Volvo Group|f5893e90-b77c-47c5-9a3c-991dad6103e1</vt:lpwstr>
  </property>
  <property fmtid="{D5CDD505-2E9C-101B-9397-08002B2CF9AE}" pid="17" name="IDWRoles">
    <vt:lpwstr/>
  </property>
  <property fmtid="{D5CDD505-2E9C-101B-9397-08002B2CF9AE}" pid="18" name="MSIP_Label_19540963-e559-4020-8a90-fe8a502c2801_Enabled">
    <vt:lpwstr>true</vt:lpwstr>
  </property>
  <property fmtid="{D5CDD505-2E9C-101B-9397-08002B2CF9AE}" pid="19" name="MSIP_Label_19540963-e559-4020-8a90-fe8a502c2801_SetDate">
    <vt:lpwstr>2021-03-25T13:05:51Z</vt:lpwstr>
  </property>
  <property fmtid="{D5CDD505-2E9C-101B-9397-08002B2CF9AE}" pid="20" name="MSIP_Label_19540963-e559-4020-8a90-fe8a502c2801_Method">
    <vt:lpwstr>Standard</vt:lpwstr>
  </property>
  <property fmtid="{D5CDD505-2E9C-101B-9397-08002B2CF9AE}" pid="21" name="MSIP_Label_19540963-e559-4020-8a90-fe8a502c2801_Name">
    <vt:lpwstr>19540963-e559-4020-8a90-fe8a502c2801</vt:lpwstr>
  </property>
  <property fmtid="{D5CDD505-2E9C-101B-9397-08002B2CF9AE}" pid="22" name="MSIP_Label_19540963-e559-4020-8a90-fe8a502c2801_SiteId">
    <vt:lpwstr>f25493ae-1c98-41d7-8a33-0be75f5fe603</vt:lpwstr>
  </property>
  <property fmtid="{D5CDD505-2E9C-101B-9397-08002B2CF9AE}" pid="23" name="MSIP_Label_19540963-e559-4020-8a90-fe8a502c2801_ActionId">
    <vt:lpwstr>87df6ec0-6b56-4a30-9a14-7e6842919deb</vt:lpwstr>
  </property>
  <property fmtid="{D5CDD505-2E9C-101B-9397-08002B2CF9AE}" pid="24" name="MSIP_Label_19540963-e559-4020-8a90-fe8a502c2801_ContentBits">
    <vt:lpwstr>0</vt:lpwstr>
  </property>
  <property fmtid="{D5CDD505-2E9C-101B-9397-08002B2CF9AE}" pid="25" name="MediaServiceImageTags">
    <vt:lpwstr/>
  </property>
</Properties>
</file>